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png" ContentType="image/png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2863595" y="1205483"/>
            <a:ext cx="3297935" cy="1143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00175" y="2516200"/>
            <a:ext cx="6943648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271905" y="4595876"/>
            <a:ext cx="6600189" cy="848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4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22934" y="192150"/>
            <a:ext cx="7498130" cy="124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2049525"/>
            <a:ext cx="3808095" cy="288797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Trebuchet MS"/>
                <a:cs typeface="Trebuchet MS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0.pn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1.jp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.jp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3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4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5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8.jp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9.jpg"/><Relationship Id="rId3" Type="http://schemas.openxmlformats.org/officeDocument/2006/relationships/image" Target="../media/image30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jpg"/><Relationship Id="rId3" Type="http://schemas.openxmlformats.org/officeDocument/2006/relationships/image" Target="../media/image32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jpg"/><Relationship Id="rId3" Type="http://schemas.openxmlformats.org/officeDocument/2006/relationships/image" Target="../media/image34.jpg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5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3" Type="http://schemas.openxmlformats.org/officeDocument/2006/relationships/image" Target="../media/image37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39.jp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jpg"/><Relationship Id="rId3" Type="http://schemas.openxmlformats.org/officeDocument/2006/relationships/image" Target="../media/image42.jp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png"/><Relationship Id="rId3" Type="http://schemas.openxmlformats.org/officeDocument/2006/relationships/image" Target="../media/image6.jpg"/><Relationship Id="rId4" Type="http://schemas.openxmlformats.org/officeDocument/2006/relationships/image" Target="../media/image7.pn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3.jp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4.jp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5.jp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6.jp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7.jp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SCHOOL@LITRES.RU" TargetMode="External"/><Relationship Id="rId3" Type="http://schemas.openxmlformats.org/officeDocument/2006/relationships/image" Target="../media/image48.pn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9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0.png"/><Relationship Id="rId3" Type="http://schemas.openxmlformats.org/officeDocument/2006/relationships/image" Target="../media/image51.jp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2.png"/><Relationship Id="rId3" Type="http://schemas.openxmlformats.org/officeDocument/2006/relationships/image" Target="../media/image53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6" Type="http://schemas.openxmlformats.org/officeDocument/2006/relationships/image" Target="../media/image12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png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5.png"/><Relationship Id="rId3" Type="http://schemas.openxmlformats.org/officeDocument/2006/relationships/hyperlink" Target="mailto:ka@litres.ru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3999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4940" rIns="0" bIns="0" rtlCol="0" vert="horz">
            <a:spAutoFit/>
          </a:bodyPr>
          <a:lstStyle/>
          <a:p>
            <a:pPr marR="5080">
              <a:lnSpc>
                <a:spcPct val="100000"/>
              </a:lnSpc>
              <a:spcBef>
                <a:spcPts val="95"/>
              </a:spcBef>
            </a:pPr>
            <a:r>
              <a:rPr dirty="0" sz="2200" spc="-15">
                <a:latin typeface="Arial"/>
                <a:cs typeface="Arial"/>
              </a:rPr>
              <a:t>Ключевое </a:t>
            </a:r>
            <a:r>
              <a:rPr dirty="0" sz="2200" spc="-5">
                <a:latin typeface="Arial"/>
                <a:cs typeface="Arial"/>
              </a:rPr>
              <a:t>действие в </a:t>
            </a:r>
            <a:r>
              <a:rPr dirty="0" sz="2200" spc="-10">
                <a:latin typeface="Arial"/>
                <a:cs typeface="Arial"/>
              </a:rPr>
              <a:t>системе </a:t>
            </a:r>
            <a:r>
              <a:rPr dirty="0" sz="2200" spc="-15">
                <a:latin typeface="Arial"/>
                <a:cs typeface="Arial"/>
              </a:rPr>
              <a:t>"Лит</a:t>
            </a:r>
            <a:r>
              <a:rPr dirty="0" sz="2200" spc="-15">
                <a:solidFill>
                  <a:srgbClr val="FF4A00"/>
                </a:solidFill>
                <a:latin typeface="Arial"/>
                <a:cs typeface="Arial"/>
              </a:rPr>
              <a:t>Рес: </a:t>
            </a:r>
            <a:r>
              <a:rPr dirty="0" sz="2200" spc="-10">
                <a:latin typeface="Arial"/>
                <a:cs typeface="Arial"/>
              </a:rPr>
              <a:t>Школа" </a:t>
            </a:r>
            <a:r>
              <a:rPr dirty="0" sz="2200" spc="-5">
                <a:latin typeface="Arial"/>
                <a:cs typeface="Arial"/>
              </a:rPr>
              <a:t>–  </a:t>
            </a:r>
            <a:r>
              <a:rPr dirty="0" sz="2200" spc="-30">
                <a:solidFill>
                  <a:srgbClr val="FF4A00"/>
                </a:solidFill>
                <a:latin typeface="Arial"/>
                <a:cs typeface="Arial"/>
              </a:rPr>
              <a:t>КНИГОВЫДАЧА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8062" y="1644776"/>
            <a:ext cx="7047230" cy="1245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000" spc="-10">
                <a:latin typeface="Arial"/>
                <a:cs typeface="Arial"/>
              </a:rPr>
              <a:t>Выдача </a:t>
            </a:r>
            <a:r>
              <a:rPr dirty="0" sz="2000" spc="-5">
                <a:latin typeface="Arial"/>
                <a:cs typeface="Arial"/>
              </a:rPr>
              <a:t>электронных книг </a:t>
            </a:r>
            <a:r>
              <a:rPr dirty="0" sz="2000" spc="-15">
                <a:latin typeface="Arial"/>
                <a:cs typeface="Arial"/>
              </a:rPr>
              <a:t>осуществляется</a:t>
            </a:r>
            <a:r>
              <a:rPr dirty="0" sz="2000" spc="-55">
                <a:latin typeface="Arial"/>
                <a:cs typeface="Arial"/>
              </a:rPr>
              <a:t> </a:t>
            </a:r>
            <a:r>
              <a:rPr dirty="0" sz="2000" spc="-15">
                <a:latin typeface="Arial"/>
                <a:cs typeface="Arial"/>
              </a:rPr>
              <a:t>сотрудником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2000" spc="-20">
                <a:latin typeface="Arial"/>
                <a:cs typeface="Arial"/>
              </a:rPr>
              <a:t>библиотеки </a:t>
            </a:r>
            <a:r>
              <a:rPr dirty="0" sz="2000" spc="-5">
                <a:latin typeface="Arial"/>
                <a:cs typeface="Arial"/>
              </a:rPr>
              <a:t>по запросу </a:t>
            </a:r>
            <a:r>
              <a:rPr dirty="0" sz="2000" spc="-25">
                <a:latin typeface="Arial"/>
                <a:cs typeface="Arial"/>
              </a:rPr>
              <a:t>читателя, </a:t>
            </a:r>
            <a:r>
              <a:rPr dirty="0" sz="2000" spc="-5">
                <a:latin typeface="Arial"/>
                <a:cs typeface="Arial"/>
              </a:rPr>
              <a:t>при </a:t>
            </a:r>
            <a:r>
              <a:rPr dirty="0" sz="2000" spc="-25">
                <a:latin typeface="Arial"/>
                <a:cs typeface="Arial"/>
              </a:rPr>
              <a:t>этом читателю </a:t>
            </a:r>
            <a:r>
              <a:rPr dirty="0" sz="2000" spc="-5">
                <a:latin typeface="Arial"/>
                <a:cs typeface="Arial"/>
              </a:rPr>
              <a:t>можно  даже не </a:t>
            </a:r>
            <a:r>
              <a:rPr dirty="0" sz="2000" spc="-15">
                <a:latin typeface="Arial"/>
                <a:cs typeface="Arial"/>
              </a:rPr>
              <a:t>приходить </a:t>
            </a:r>
            <a:r>
              <a:rPr dirty="0" sz="2000">
                <a:latin typeface="Arial"/>
                <a:cs typeface="Arial"/>
              </a:rPr>
              <a:t>в </a:t>
            </a:r>
            <a:r>
              <a:rPr dirty="0" sz="2000" spc="-35">
                <a:latin typeface="Arial"/>
                <a:cs typeface="Arial"/>
              </a:rPr>
              <a:t>библиотеку, </a:t>
            </a:r>
            <a:r>
              <a:rPr dirty="0" sz="2000" spc="-10">
                <a:latin typeface="Arial"/>
                <a:cs typeface="Arial"/>
              </a:rPr>
              <a:t>чтобы </a:t>
            </a:r>
            <a:r>
              <a:rPr dirty="0" sz="2000" spc="-5">
                <a:latin typeface="Arial"/>
                <a:cs typeface="Arial"/>
              </a:rPr>
              <a:t>запросить книгу </a:t>
            </a:r>
            <a:r>
              <a:rPr dirty="0" sz="2000">
                <a:latin typeface="Arial"/>
                <a:cs typeface="Arial"/>
              </a:rPr>
              <a:t>–  </a:t>
            </a:r>
            <a:r>
              <a:rPr dirty="0" sz="2000" spc="-30">
                <a:latin typeface="Arial"/>
                <a:cs typeface="Arial"/>
              </a:rPr>
              <a:t>это </a:t>
            </a:r>
            <a:r>
              <a:rPr dirty="0" sz="2000" spc="-5">
                <a:latin typeface="Arial"/>
                <a:cs typeface="Arial"/>
              </a:rPr>
              <a:t>можно </a:t>
            </a:r>
            <a:r>
              <a:rPr dirty="0" sz="2000" spc="-20">
                <a:latin typeface="Arial"/>
                <a:cs typeface="Arial"/>
              </a:rPr>
              <a:t>сделать </a:t>
            </a:r>
            <a:r>
              <a:rPr dirty="0" sz="2000" spc="-10">
                <a:latin typeface="Arial"/>
                <a:cs typeface="Arial"/>
              </a:rPr>
              <a:t>ДИСТАНЦИОННО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8062" y="3656838"/>
            <a:ext cx="7031355" cy="15506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Arial"/>
                <a:cs typeface="Arial"/>
              </a:rPr>
              <a:t>КНИГОВЫДАЧИ </a:t>
            </a:r>
            <a:r>
              <a:rPr dirty="0" sz="2000">
                <a:latin typeface="Arial"/>
                <a:cs typeface="Arial"/>
              </a:rPr>
              <a:t>классических </a:t>
            </a:r>
            <a:r>
              <a:rPr dirty="0" sz="2000" spc="-10">
                <a:latin typeface="Arial"/>
                <a:cs typeface="Arial"/>
              </a:rPr>
              <a:t>литературных произведений  </a:t>
            </a:r>
            <a:r>
              <a:rPr dirty="0" sz="2000" spc="-20">
                <a:latin typeface="Arial"/>
                <a:cs typeface="Arial"/>
              </a:rPr>
              <a:t>АБСОЛЮТНО </a:t>
            </a:r>
            <a:r>
              <a:rPr dirty="0" sz="2000" spc="-15">
                <a:latin typeface="Arial"/>
                <a:cs typeface="Arial"/>
              </a:rPr>
              <a:t>БЕСПЛАТНЫ, </a:t>
            </a:r>
            <a:r>
              <a:rPr dirty="0" sz="2000" spc="-10">
                <a:latin typeface="Arial"/>
                <a:cs typeface="Arial"/>
              </a:rPr>
              <a:t>школа </a:t>
            </a:r>
            <a:r>
              <a:rPr dirty="0" sz="2000" spc="-20">
                <a:latin typeface="Arial"/>
                <a:cs typeface="Arial"/>
              </a:rPr>
              <a:t>оплачивает </a:t>
            </a:r>
            <a:r>
              <a:rPr dirty="0" sz="2000" spc="-10">
                <a:latin typeface="Arial"/>
                <a:cs typeface="Arial"/>
              </a:rPr>
              <a:t>только  выдачу </a:t>
            </a:r>
            <a:r>
              <a:rPr dirty="0" sz="2000" spc="-50">
                <a:latin typeface="Arial"/>
                <a:cs typeface="Arial"/>
              </a:rPr>
              <a:t>книг, </a:t>
            </a:r>
            <a:r>
              <a:rPr dirty="0" sz="2000" spc="-5">
                <a:latin typeface="Arial"/>
                <a:cs typeface="Arial"/>
              </a:rPr>
              <a:t>охраняемых </a:t>
            </a:r>
            <a:r>
              <a:rPr dirty="0" sz="2000" spc="-10">
                <a:latin typeface="Arial"/>
                <a:cs typeface="Arial"/>
              </a:rPr>
              <a:t>авторским </a:t>
            </a:r>
            <a:r>
              <a:rPr dirty="0" sz="2000" spc="-5">
                <a:latin typeface="Arial"/>
                <a:cs typeface="Arial"/>
              </a:rPr>
              <a:t>правом (зарубежная  </a:t>
            </a:r>
            <a:r>
              <a:rPr dirty="0" sz="2000" spc="-15">
                <a:latin typeface="Arial"/>
                <a:cs typeface="Arial"/>
              </a:rPr>
              <a:t>литература, </a:t>
            </a:r>
            <a:r>
              <a:rPr dirty="0" sz="2000">
                <a:latin typeface="Arial"/>
                <a:cs typeface="Arial"/>
              </a:rPr>
              <a:t>книги современных </a:t>
            </a:r>
            <a:r>
              <a:rPr dirty="0" sz="2000" spc="-10">
                <a:latin typeface="Arial"/>
                <a:cs typeface="Arial"/>
              </a:rPr>
              <a:t>авторов, некоторые </a:t>
            </a:r>
            <a:r>
              <a:rPr dirty="0" sz="2000">
                <a:latin typeface="Arial"/>
                <a:cs typeface="Arial"/>
              </a:rPr>
              <a:t>книги  </a:t>
            </a:r>
            <a:r>
              <a:rPr dirty="0" sz="2000" spc="-15">
                <a:latin typeface="Arial"/>
                <a:cs typeface="Arial"/>
              </a:rPr>
              <a:t>авторов </a:t>
            </a:r>
            <a:r>
              <a:rPr dirty="0" sz="2000" spc="-5">
                <a:latin typeface="Arial"/>
                <a:cs typeface="Arial"/>
              </a:rPr>
              <a:t>20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века)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3900" y="1696211"/>
            <a:ext cx="108585" cy="106680"/>
          </a:xfrm>
          <a:custGeom>
            <a:avLst/>
            <a:gdLst/>
            <a:ahLst/>
            <a:cxnLst/>
            <a:rect l="l" t="t" r="r" b="b"/>
            <a:pathLst>
              <a:path w="108584" h="106680">
                <a:moveTo>
                  <a:pt x="0" y="106679"/>
                </a:moveTo>
                <a:lnTo>
                  <a:pt x="108203" y="106679"/>
                </a:lnTo>
                <a:lnTo>
                  <a:pt x="108203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23900" y="3494532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5">
                <a:moveTo>
                  <a:pt x="0" y="108203"/>
                </a:moveTo>
                <a:lnTo>
                  <a:pt x="108203" y="108203"/>
                </a:lnTo>
                <a:lnTo>
                  <a:pt x="108203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6178295"/>
            <a:ext cx="9144000" cy="680085"/>
          </a:xfrm>
          <a:custGeom>
            <a:avLst/>
            <a:gdLst/>
            <a:ahLst/>
            <a:cxnLst/>
            <a:rect l="l" t="t" r="r" b="b"/>
            <a:pathLst>
              <a:path w="9144000" h="680084">
                <a:moveTo>
                  <a:pt x="9144000" y="679701"/>
                </a:moveTo>
                <a:lnTo>
                  <a:pt x="9144000" y="0"/>
                </a:lnTo>
                <a:lnTo>
                  <a:pt x="0" y="0"/>
                </a:lnTo>
                <a:lnTo>
                  <a:pt x="0" y="679701"/>
                </a:lnTo>
                <a:lnTo>
                  <a:pt x="9144000" y="679701"/>
                </a:lnTo>
                <a:close/>
              </a:path>
            </a:pathLst>
          </a:custGeom>
          <a:solidFill>
            <a:srgbClr val="EEED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56615" y="6355079"/>
            <a:ext cx="1251204" cy="277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774317" y="6243929"/>
            <a:ext cx="6264275" cy="544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>
                <a:latin typeface="Arial"/>
                <a:cs typeface="Arial"/>
              </a:rPr>
              <a:t>Предоставление </a:t>
            </a:r>
            <a:r>
              <a:rPr dirty="0" sz="1700" spc="-5">
                <a:latin typeface="Arial"/>
                <a:cs typeface="Arial"/>
              </a:rPr>
              <a:t>школьникам </a:t>
            </a:r>
            <a:r>
              <a:rPr dirty="0" sz="1700" spc="-15">
                <a:latin typeface="Arial"/>
                <a:cs typeface="Arial"/>
              </a:rPr>
              <a:t>удаленного</a:t>
            </a:r>
            <a:r>
              <a:rPr dirty="0" sz="1700" spc="35">
                <a:latin typeface="Arial"/>
                <a:cs typeface="Arial"/>
              </a:rPr>
              <a:t> </a:t>
            </a:r>
            <a:r>
              <a:rPr dirty="0" sz="1700" spc="-5">
                <a:latin typeface="Arial"/>
                <a:cs typeface="Arial"/>
              </a:rPr>
              <a:t>доступа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700">
                <a:latin typeface="Arial"/>
                <a:cs typeface="Arial"/>
              </a:rPr>
              <a:t>к </a:t>
            </a:r>
            <a:r>
              <a:rPr dirty="0" sz="1700" spc="-5">
                <a:latin typeface="Arial"/>
                <a:cs typeface="Arial"/>
              </a:rPr>
              <a:t>фондам школьных </a:t>
            </a:r>
            <a:r>
              <a:rPr dirty="0" sz="1700" spc="-20">
                <a:latin typeface="Arial"/>
                <a:cs typeface="Arial"/>
              </a:rPr>
              <a:t>библиотек </a:t>
            </a:r>
            <a:r>
              <a:rPr dirty="0" sz="1700">
                <a:latin typeface="Arial"/>
                <a:cs typeface="Arial"/>
              </a:rPr>
              <a:t>с </a:t>
            </a:r>
            <a:r>
              <a:rPr dirty="0" sz="1700" spc="-5">
                <a:latin typeface="Arial"/>
                <a:cs typeface="Arial"/>
              </a:rPr>
              <a:t>мобильного </a:t>
            </a:r>
            <a:r>
              <a:rPr dirty="0" sz="1700" spc="-10">
                <a:latin typeface="Arial"/>
                <a:cs typeface="Arial"/>
              </a:rPr>
              <a:t>устройства </a:t>
            </a:r>
            <a:r>
              <a:rPr dirty="0" sz="1700">
                <a:latin typeface="Arial"/>
                <a:cs typeface="Arial"/>
              </a:rPr>
              <a:t>и</a:t>
            </a:r>
            <a:r>
              <a:rPr dirty="0" sz="1700" spc="7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ПК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4940" rIns="0" bIns="0" rtlCol="0" vert="horz">
            <a:spAutoFit/>
          </a:bodyPr>
          <a:lstStyle/>
          <a:p>
            <a:pPr marR="5080">
              <a:lnSpc>
                <a:spcPct val="100000"/>
              </a:lnSpc>
              <a:spcBef>
                <a:spcPts val="95"/>
              </a:spcBef>
            </a:pPr>
            <a:r>
              <a:rPr dirty="0" sz="2200" spc="-15">
                <a:latin typeface="Arial"/>
                <a:cs typeface="Arial"/>
              </a:rPr>
              <a:t>"Лит</a:t>
            </a:r>
            <a:r>
              <a:rPr dirty="0" sz="2200" spc="-15">
                <a:solidFill>
                  <a:srgbClr val="FF4A00"/>
                </a:solidFill>
                <a:latin typeface="Arial"/>
                <a:cs typeface="Arial"/>
              </a:rPr>
              <a:t>Рес: </a:t>
            </a:r>
            <a:r>
              <a:rPr dirty="0" sz="2200" spc="-10">
                <a:latin typeface="Arial"/>
                <a:cs typeface="Arial"/>
              </a:rPr>
              <a:t>Школа" </a:t>
            </a:r>
            <a:r>
              <a:rPr dirty="0" sz="2200" spc="-5">
                <a:latin typeface="Arial"/>
                <a:cs typeface="Arial"/>
              </a:rPr>
              <a:t>– </a:t>
            </a:r>
            <a:r>
              <a:rPr dirty="0" sz="2200" spc="-10">
                <a:latin typeface="Arial"/>
                <a:cs typeface="Arial"/>
              </a:rPr>
              <a:t>прозрачно, </a:t>
            </a:r>
            <a:r>
              <a:rPr dirty="0" sz="2200" spc="-5">
                <a:latin typeface="Arial"/>
                <a:cs typeface="Arial"/>
              </a:rPr>
              <a:t>понятно, </a:t>
            </a:r>
            <a:r>
              <a:rPr dirty="0" sz="2200" spc="-15">
                <a:latin typeface="Arial"/>
                <a:cs typeface="Arial"/>
              </a:rPr>
              <a:t>удобно </a:t>
            </a:r>
            <a:r>
              <a:rPr dirty="0" sz="2200" spc="-5">
                <a:latin typeface="Arial"/>
                <a:cs typeface="Arial"/>
              </a:rPr>
              <a:t>и </a:t>
            </a:r>
            <a:r>
              <a:rPr dirty="0" sz="2200" spc="-15">
                <a:latin typeface="Arial"/>
                <a:cs typeface="Arial"/>
              </a:rPr>
              <a:t>очень  </a:t>
            </a:r>
            <a:r>
              <a:rPr dirty="0" sz="2200" spc="-20">
                <a:latin typeface="Arial"/>
                <a:cs typeface="Arial"/>
              </a:rPr>
              <a:t>выгодно!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8062" y="1506728"/>
            <a:ext cx="7126605" cy="894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900" spc="-20">
                <a:latin typeface="Arial"/>
                <a:cs typeface="Arial"/>
              </a:rPr>
              <a:t>Бюджетные </a:t>
            </a:r>
            <a:r>
              <a:rPr dirty="0" sz="1900" spc="-15">
                <a:latin typeface="Arial"/>
                <a:cs typeface="Arial"/>
              </a:rPr>
              <a:t>средства </a:t>
            </a:r>
            <a:r>
              <a:rPr dirty="0" sz="1900" spc="-20">
                <a:latin typeface="Arial"/>
                <a:cs typeface="Arial"/>
              </a:rPr>
              <a:t>расходуются </a:t>
            </a:r>
            <a:r>
              <a:rPr dirty="0" sz="1900" spc="-15">
                <a:latin typeface="Arial"/>
                <a:cs typeface="Arial"/>
              </a:rPr>
              <a:t>только </a:t>
            </a:r>
            <a:r>
              <a:rPr dirty="0" sz="1900" spc="-5">
                <a:latin typeface="Arial"/>
                <a:cs typeface="Arial"/>
              </a:rPr>
              <a:t>на </a:t>
            </a:r>
            <a:r>
              <a:rPr dirty="0" sz="1900" spc="-10">
                <a:latin typeface="Arial"/>
                <a:cs typeface="Arial"/>
              </a:rPr>
              <a:t>востребованные  электронные </a:t>
            </a:r>
            <a:r>
              <a:rPr dirty="0" sz="1900" spc="-5">
                <a:latin typeface="Arial"/>
                <a:cs typeface="Arial"/>
              </a:rPr>
              <a:t>книги, </a:t>
            </a:r>
            <a:r>
              <a:rPr dirty="0" sz="1900" spc="-15">
                <a:latin typeface="Arial"/>
                <a:cs typeface="Arial"/>
              </a:rPr>
              <a:t>все </a:t>
            </a:r>
            <a:r>
              <a:rPr dirty="0" sz="1900" spc="-10">
                <a:latin typeface="Arial"/>
                <a:cs typeface="Arial"/>
              </a:rPr>
              <a:t>классические </a:t>
            </a:r>
            <a:r>
              <a:rPr dirty="0" sz="1900" spc="-15">
                <a:latin typeface="Arial"/>
                <a:cs typeface="Arial"/>
              </a:rPr>
              <a:t>произведения, </a:t>
            </a:r>
            <a:r>
              <a:rPr dirty="0" sz="1900" spc="-10">
                <a:latin typeface="Arial"/>
                <a:cs typeface="Arial"/>
              </a:rPr>
              <a:t>которых </a:t>
            </a:r>
            <a:r>
              <a:rPr dirty="0" sz="1900" spc="-5">
                <a:latin typeface="Arial"/>
                <a:cs typeface="Arial"/>
              </a:rPr>
              <a:t>в  </a:t>
            </a:r>
            <a:r>
              <a:rPr dirty="0" sz="1900" spc="-10">
                <a:latin typeface="Arial"/>
                <a:cs typeface="Arial"/>
              </a:rPr>
              <a:t>школьной </a:t>
            </a:r>
            <a:r>
              <a:rPr dirty="0" sz="1900" spc="-5">
                <a:latin typeface="Arial"/>
                <a:cs typeface="Arial"/>
              </a:rPr>
              <a:t>программе свыше </a:t>
            </a:r>
            <a:r>
              <a:rPr dirty="0" sz="1900" spc="-10">
                <a:latin typeface="Arial"/>
                <a:cs typeface="Arial"/>
              </a:rPr>
              <a:t>80% </a:t>
            </a:r>
            <a:r>
              <a:rPr dirty="0" sz="1900" spc="-5">
                <a:latin typeface="Arial"/>
                <a:cs typeface="Arial"/>
              </a:rPr>
              <a:t>-</a:t>
            </a:r>
            <a:r>
              <a:rPr dirty="0" sz="1900" spc="125">
                <a:latin typeface="Arial"/>
                <a:cs typeface="Arial"/>
              </a:rPr>
              <a:t> </a:t>
            </a:r>
            <a:r>
              <a:rPr dirty="0" sz="1900" spc="-25">
                <a:latin typeface="Arial"/>
                <a:cs typeface="Arial"/>
              </a:rPr>
              <a:t>БЕСПЛАТНО</a:t>
            </a:r>
            <a:endParaRPr sz="1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8062" y="3128517"/>
            <a:ext cx="7247255" cy="8940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900" spc="-10">
                <a:latin typeface="Arial"/>
                <a:cs typeface="Arial"/>
              </a:rPr>
              <a:t>Школьной </a:t>
            </a:r>
            <a:r>
              <a:rPr dirty="0" sz="1900" spc="-5">
                <a:latin typeface="Arial"/>
                <a:cs typeface="Arial"/>
              </a:rPr>
              <a:t>администрации в </a:t>
            </a:r>
            <a:r>
              <a:rPr dirty="0" sz="1900" spc="-10">
                <a:latin typeface="Arial"/>
                <a:cs typeface="Arial"/>
              </a:rPr>
              <a:t>режиме online </a:t>
            </a:r>
            <a:r>
              <a:rPr dirty="0" sz="1900" spc="-5">
                <a:latin typeface="Arial"/>
                <a:cs typeface="Arial"/>
              </a:rPr>
              <a:t>доступна </a:t>
            </a:r>
            <a:r>
              <a:rPr dirty="0" sz="1900" spc="-10">
                <a:latin typeface="Arial"/>
                <a:cs typeface="Arial"/>
              </a:rPr>
              <a:t>актуальная  </a:t>
            </a:r>
            <a:r>
              <a:rPr dirty="0" sz="1900" spc="-5">
                <a:latin typeface="Arial"/>
                <a:cs typeface="Arial"/>
              </a:rPr>
              <a:t>информация и </a:t>
            </a:r>
            <a:r>
              <a:rPr dirty="0" sz="1900" spc="-10">
                <a:latin typeface="Arial"/>
                <a:cs typeface="Arial"/>
              </a:rPr>
              <a:t>подробная статистика обо </a:t>
            </a:r>
            <a:r>
              <a:rPr dirty="0" sz="1900" spc="-20">
                <a:latin typeface="Arial"/>
                <a:cs typeface="Arial"/>
              </a:rPr>
              <a:t>всех </a:t>
            </a:r>
            <a:r>
              <a:rPr dirty="0" sz="1900" spc="-10">
                <a:latin typeface="Arial"/>
                <a:cs typeface="Arial"/>
              </a:rPr>
              <a:t>выданных </a:t>
            </a:r>
            <a:r>
              <a:rPr dirty="0" sz="1900" spc="-15">
                <a:latin typeface="Arial"/>
                <a:cs typeface="Arial"/>
              </a:rPr>
              <a:t>книгах  </a:t>
            </a:r>
            <a:r>
              <a:rPr dirty="0" sz="1900" spc="-5">
                <a:latin typeface="Arial"/>
                <a:cs typeface="Arial"/>
              </a:rPr>
              <a:t>и активности</a:t>
            </a:r>
            <a:r>
              <a:rPr dirty="0" sz="1900" spc="55">
                <a:latin typeface="Arial"/>
                <a:cs typeface="Arial"/>
              </a:rPr>
              <a:t> </a:t>
            </a:r>
            <a:r>
              <a:rPr dirty="0" sz="1900" spc="-25">
                <a:latin typeface="Arial"/>
                <a:cs typeface="Arial"/>
              </a:rPr>
              <a:t>читателей</a:t>
            </a:r>
            <a:endParaRPr sz="19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14755" y="1607819"/>
            <a:ext cx="106680" cy="108585"/>
          </a:xfrm>
          <a:custGeom>
            <a:avLst/>
            <a:gdLst/>
            <a:ahLst/>
            <a:cxnLst/>
            <a:rect l="l" t="t" r="r" b="b"/>
            <a:pathLst>
              <a:path w="106680" h="108585">
                <a:moveTo>
                  <a:pt x="0" y="108203"/>
                </a:moveTo>
                <a:lnTo>
                  <a:pt x="106680" y="108203"/>
                </a:lnTo>
                <a:lnTo>
                  <a:pt x="10668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0" y="6178295"/>
            <a:ext cx="9144000" cy="680085"/>
          </a:xfrm>
          <a:custGeom>
            <a:avLst/>
            <a:gdLst/>
            <a:ahLst/>
            <a:cxnLst/>
            <a:rect l="l" t="t" r="r" b="b"/>
            <a:pathLst>
              <a:path w="9144000" h="680084">
                <a:moveTo>
                  <a:pt x="9144000" y="679701"/>
                </a:moveTo>
                <a:lnTo>
                  <a:pt x="9144000" y="0"/>
                </a:lnTo>
                <a:lnTo>
                  <a:pt x="0" y="0"/>
                </a:lnTo>
                <a:lnTo>
                  <a:pt x="0" y="679701"/>
                </a:lnTo>
                <a:lnTo>
                  <a:pt x="9144000" y="679701"/>
                </a:lnTo>
                <a:close/>
              </a:path>
            </a:pathLst>
          </a:custGeom>
          <a:solidFill>
            <a:srgbClr val="EEED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56615" y="6355079"/>
            <a:ext cx="1251204" cy="277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1058062" y="4750434"/>
            <a:ext cx="7169784" cy="2037714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900" spc="-30">
                <a:latin typeface="Arial"/>
                <a:cs typeface="Arial"/>
              </a:rPr>
              <a:t>Удобное </a:t>
            </a:r>
            <a:r>
              <a:rPr dirty="0" sz="1900" spc="-15">
                <a:latin typeface="Arial"/>
                <a:cs typeface="Arial"/>
              </a:rPr>
              <a:t>управление </a:t>
            </a:r>
            <a:r>
              <a:rPr dirty="0" sz="1900" spc="-10">
                <a:latin typeface="Arial"/>
                <a:cs typeface="Arial"/>
              </a:rPr>
              <a:t>электронным </a:t>
            </a:r>
            <a:r>
              <a:rPr dirty="0" sz="1900" spc="-25">
                <a:latin typeface="Arial"/>
                <a:cs typeface="Arial"/>
              </a:rPr>
              <a:t>библиотечным </a:t>
            </a:r>
            <a:r>
              <a:rPr dirty="0" sz="1900" spc="-5">
                <a:latin typeface="Arial"/>
                <a:cs typeface="Arial"/>
              </a:rPr>
              <a:t>фондом:  </a:t>
            </a:r>
            <a:r>
              <a:rPr dirty="0" sz="1900" spc="-10">
                <a:latin typeface="Arial"/>
                <a:cs typeface="Arial"/>
              </a:rPr>
              <a:t>убрать </a:t>
            </a:r>
            <a:r>
              <a:rPr dirty="0" sz="1900" spc="-5">
                <a:latin typeface="Arial"/>
                <a:cs typeface="Arial"/>
              </a:rPr>
              <a:t>не нужное, </a:t>
            </a:r>
            <a:r>
              <a:rPr dirty="0" sz="1900" spc="-15">
                <a:latin typeface="Arial"/>
                <a:cs typeface="Arial"/>
              </a:rPr>
              <a:t>добавить </a:t>
            </a:r>
            <a:r>
              <a:rPr dirty="0" sz="1900" spc="-5">
                <a:latin typeface="Arial"/>
                <a:cs typeface="Arial"/>
              </a:rPr>
              <a:t>списки </a:t>
            </a:r>
            <a:r>
              <a:rPr dirty="0" sz="1900" spc="-50">
                <a:latin typeface="Arial"/>
                <a:cs typeface="Arial"/>
              </a:rPr>
              <a:t>книг, </a:t>
            </a:r>
            <a:r>
              <a:rPr dirty="0" sz="1900" spc="-5">
                <a:latin typeface="Arial"/>
                <a:cs typeface="Arial"/>
              </a:rPr>
              <a:t>рекомендованные </a:t>
            </a:r>
            <a:r>
              <a:rPr dirty="0" sz="1900" spc="-10">
                <a:latin typeface="Arial"/>
                <a:cs typeface="Arial"/>
              </a:rPr>
              <a:t>для  </a:t>
            </a:r>
            <a:r>
              <a:rPr dirty="0" sz="1900" spc="-15">
                <a:latin typeface="Arial"/>
                <a:cs typeface="Arial"/>
              </a:rPr>
              <a:t>чтения </a:t>
            </a:r>
            <a:r>
              <a:rPr dirty="0" sz="1900" spc="-5">
                <a:latin typeface="Arial"/>
                <a:cs typeface="Arial"/>
              </a:rPr>
              <a:t>в электронном </a:t>
            </a:r>
            <a:r>
              <a:rPr dirty="0" sz="1900" spc="-10">
                <a:latin typeface="Arial"/>
                <a:cs typeface="Arial"/>
              </a:rPr>
              <a:t>виде федеральными</a:t>
            </a:r>
            <a:r>
              <a:rPr dirty="0" sz="1900" spc="155">
                <a:latin typeface="Arial"/>
                <a:cs typeface="Arial"/>
              </a:rPr>
              <a:t> </a:t>
            </a:r>
            <a:r>
              <a:rPr dirty="0" sz="1900" spc="-15">
                <a:latin typeface="Arial"/>
                <a:cs typeface="Arial"/>
              </a:rPr>
              <a:t>библиотеками</a:t>
            </a:r>
            <a:endParaRPr sz="19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1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150">
              <a:latin typeface="Times New Roman"/>
              <a:cs typeface="Times New Roman"/>
            </a:endParaRPr>
          </a:p>
          <a:p>
            <a:pPr marL="728345">
              <a:lnSpc>
                <a:spcPct val="100000"/>
              </a:lnSpc>
            </a:pPr>
            <a:r>
              <a:rPr dirty="0" sz="1700" spc="-10">
                <a:latin typeface="Arial"/>
                <a:cs typeface="Arial"/>
              </a:rPr>
              <a:t>Предоставление </a:t>
            </a:r>
            <a:r>
              <a:rPr dirty="0" sz="1700" spc="-5">
                <a:latin typeface="Arial"/>
                <a:cs typeface="Arial"/>
              </a:rPr>
              <a:t>школьникам </a:t>
            </a:r>
            <a:r>
              <a:rPr dirty="0" sz="1700" spc="-15">
                <a:latin typeface="Arial"/>
                <a:cs typeface="Arial"/>
              </a:rPr>
              <a:t>удаленного</a:t>
            </a:r>
            <a:r>
              <a:rPr dirty="0" sz="1700" spc="35">
                <a:latin typeface="Arial"/>
                <a:cs typeface="Arial"/>
              </a:rPr>
              <a:t> </a:t>
            </a:r>
            <a:r>
              <a:rPr dirty="0" sz="1700" spc="-5">
                <a:latin typeface="Arial"/>
                <a:cs typeface="Arial"/>
              </a:rPr>
              <a:t>доступа</a:t>
            </a:r>
            <a:endParaRPr sz="1700">
              <a:latin typeface="Arial"/>
              <a:cs typeface="Arial"/>
            </a:endParaRPr>
          </a:p>
          <a:p>
            <a:pPr marL="728345">
              <a:lnSpc>
                <a:spcPct val="100000"/>
              </a:lnSpc>
            </a:pPr>
            <a:r>
              <a:rPr dirty="0" sz="1700">
                <a:latin typeface="Arial"/>
                <a:cs typeface="Arial"/>
              </a:rPr>
              <a:t>к </a:t>
            </a:r>
            <a:r>
              <a:rPr dirty="0" sz="1700" spc="-5">
                <a:latin typeface="Arial"/>
                <a:cs typeface="Arial"/>
              </a:rPr>
              <a:t>фондам школьных </a:t>
            </a:r>
            <a:r>
              <a:rPr dirty="0" sz="1700" spc="-20">
                <a:latin typeface="Arial"/>
                <a:cs typeface="Arial"/>
              </a:rPr>
              <a:t>библиотек </a:t>
            </a:r>
            <a:r>
              <a:rPr dirty="0" sz="1700">
                <a:latin typeface="Arial"/>
                <a:cs typeface="Arial"/>
              </a:rPr>
              <a:t>с </a:t>
            </a:r>
            <a:r>
              <a:rPr dirty="0" sz="1700" spc="-5">
                <a:latin typeface="Arial"/>
                <a:cs typeface="Arial"/>
              </a:rPr>
              <a:t>мобильного </a:t>
            </a:r>
            <a:r>
              <a:rPr dirty="0" sz="1700" spc="-10">
                <a:latin typeface="Arial"/>
                <a:cs typeface="Arial"/>
              </a:rPr>
              <a:t>устройства </a:t>
            </a:r>
            <a:r>
              <a:rPr dirty="0" sz="1700">
                <a:latin typeface="Arial"/>
                <a:cs typeface="Arial"/>
              </a:rPr>
              <a:t>и</a:t>
            </a:r>
            <a:r>
              <a:rPr dirty="0" sz="1700" spc="6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ПК</a:t>
            </a:r>
            <a:endParaRPr sz="170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14755" y="3130295"/>
            <a:ext cx="106680" cy="108585"/>
          </a:xfrm>
          <a:custGeom>
            <a:avLst/>
            <a:gdLst/>
            <a:ahLst/>
            <a:cxnLst/>
            <a:rect l="l" t="t" r="r" b="b"/>
            <a:pathLst>
              <a:path w="106680" h="108585">
                <a:moveTo>
                  <a:pt x="0" y="108203"/>
                </a:moveTo>
                <a:lnTo>
                  <a:pt x="106680" y="108203"/>
                </a:lnTo>
                <a:lnTo>
                  <a:pt x="10668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731519" y="4672584"/>
            <a:ext cx="108585" cy="106680"/>
          </a:xfrm>
          <a:custGeom>
            <a:avLst/>
            <a:gdLst/>
            <a:ahLst/>
            <a:cxnLst/>
            <a:rect l="l" t="t" r="r" b="b"/>
            <a:pathLst>
              <a:path w="108584" h="106679">
                <a:moveTo>
                  <a:pt x="0" y="106680"/>
                </a:moveTo>
                <a:lnTo>
                  <a:pt x="108204" y="106680"/>
                </a:lnTo>
                <a:lnTo>
                  <a:pt x="108204" y="0"/>
                </a:lnTo>
                <a:lnTo>
                  <a:pt x="0" y="0"/>
                </a:lnTo>
                <a:lnTo>
                  <a:pt x="0" y="106680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65958" y="2603068"/>
            <a:ext cx="4268470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5400" spc="-325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school.litres.ru</a:t>
            </a:r>
            <a:endParaRPr sz="54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874507" y="6338314"/>
            <a:ext cx="1161288" cy="403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297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73896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35796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58656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87612" cy="677227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058656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891" y="1451305"/>
            <a:ext cx="6002020" cy="9404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400" spc="-20" b="1">
                <a:latin typeface="Arial"/>
                <a:cs typeface="Arial"/>
              </a:rPr>
              <a:t>Немного </a:t>
            </a:r>
            <a:r>
              <a:rPr dirty="0" sz="4400" b="1">
                <a:latin typeface="Arial"/>
                <a:cs typeface="Arial"/>
              </a:rPr>
              <a:t>о</a:t>
            </a:r>
            <a:r>
              <a:rPr dirty="0" sz="4400" spc="-20" b="1">
                <a:latin typeface="Arial"/>
                <a:cs typeface="Arial"/>
              </a:rPr>
              <a:t> </a:t>
            </a:r>
            <a:r>
              <a:rPr dirty="0" sz="6000" spc="-40" b="1">
                <a:latin typeface="Arial"/>
                <a:cs typeface="Arial"/>
              </a:rPr>
              <a:t>Лит</a:t>
            </a:r>
            <a:r>
              <a:rPr dirty="0" sz="6000" spc="-40" b="1">
                <a:solidFill>
                  <a:srgbClr val="FF4B00"/>
                </a:solidFill>
                <a:latin typeface="Arial"/>
                <a:cs typeface="Arial"/>
              </a:rPr>
              <a:t>Рес:</a:t>
            </a:r>
            <a:endParaRPr sz="60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67664" y="3175254"/>
            <a:ext cx="7694930" cy="181737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73990" indent="-16129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217170" algn="l"/>
              </a:tabLst>
            </a:pPr>
            <a:r>
              <a:rPr dirty="0" sz="2800" spc="-95">
                <a:latin typeface="Trebuchet MS"/>
                <a:cs typeface="Trebuchet MS"/>
              </a:rPr>
              <a:t>Компания </a:t>
            </a:r>
            <a:r>
              <a:rPr dirty="0" sz="2800" spc="-90">
                <a:latin typeface="Trebuchet MS"/>
                <a:cs typeface="Trebuchet MS"/>
              </a:rPr>
              <a:t>основана </a:t>
            </a:r>
            <a:r>
              <a:rPr dirty="0" sz="2800" spc="-110">
                <a:latin typeface="Trebuchet MS"/>
                <a:cs typeface="Trebuchet MS"/>
              </a:rPr>
              <a:t>в </a:t>
            </a:r>
            <a:r>
              <a:rPr dirty="0" sz="2800" spc="-55">
                <a:latin typeface="Trebuchet MS"/>
                <a:cs typeface="Trebuchet MS"/>
              </a:rPr>
              <a:t>2005</a:t>
            </a:r>
            <a:r>
              <a:rPr dirty="0" sz="2800" spc="-545">
                <a:latin typeface="Trebuchet MS"/>
                <a:cs typeface="Trebuchet MS"/>
              </a:rPr>
              <a:t> </a:t>
            </a:r>
            <a:r>
              <a:rPr dirty="0" sz="2800" spc="-150">
                <a:latin typeface="Trebuchet MS"/>
                <a:cs typeface="Trebuchet MS"/>
              </a:rPr>
              <a:t>году</a:t>
            </a:r>
            <a:endParaRPr sz="2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  <a:buFont typeface="Arial"/>
              <a:buChar char="•"/>
            </a:pPr>
            <a:endParaRPr sz="3500">
              <a:latin typeface="Times New Roman"/>
              <a:cs typeface="Times New Roman"/>
            </a:endParaRPr>
          </a:p>
          <a:p>
            <a:pPr marL="173990" marR="5080" indent="-161290">
              <a:lnSpc>
                <a:spcPct val="100000"/>
              </a:lnSpc>
              <a:buFont typeface="Arial"/>
              <a:buChar char="•"/>
              <a:tabLst>
                <a:tab pos="217170" algn="l"/>
              </a:tabLst>
            </a:pPr>
            <a:r>
              <a:rPr dirty="0" sz="2800" spc="-120">
                <a:latin typeface="Trebuchet MS"/>
                <a:cs typeface="Trebuchet MS"/>
              </a:rPr>
              <a:t>Лидер </a:t>
            </a:r>
            <a:r>
              <a:rPr dirty="0" sz="2800" spc="-85">
                <a:latin typeface="Trebuchet MS"/>
                <a:cs typeface="Trebuchet MS"/>
              </a:rPr>
              <a:t>на </a:t>
            </a:r>
            <a:r>
              <a:rPr dirty="0" sz="2800" spc="-114">
                <a:latin typeface="Trebuchet MS"/>
                <a:cs typeface="Trebuchet MS"/>
              </a:rPr>
              <a:t>рынке </a:t>
            </a:r>
            <a:r>
              <a:rPr dirty="0" sz="2800" spc="-120">
                <a:latin typeface="Trebuchet MS"/>
                <a:cs typeface="Trebuchet MS"/>
              </a:rPr>
              <a:t>распространения</a:t>
            </a:r>
            <a:r>
              <a:rPr dirty="0" sz="2800" spc="-455">
                <a:latin typeface="Trebuchet MS"/>
                <a:cs typeface="Trebuchet MS"/>
              </a:rPr>
              <a:t> </a:t>
            </a:r>
            <a:r>
              <a:rPr dirty="0" sz="2800" spc="-95">
                <a:latin typeface="Trebuchet MS"/>
                <a:cs typeface="Trebuchet MS"/>
              </a:rPr>
              <a:t>лицензионных  </a:t>
            </a:r>
            <a:r>
              <a:rPr dirty="0" sz="2800" spc="-130">
                <a:latin typeface="Trebuchet MS"/>
                <a:cs typeface="Trebuchet MS"/>
              </a:rPr>
              <a:t>электронных </a:t>
            </a:r>
            <a:r>
              <a:rPr dirty="0" sz="2800" spc="-140">
                <a:latin typeface="Trebuchet MS"/>
                <a:cs typeface="Trebuchet MS"/>
              </a:rPr>
              <a:t>книг </a:t>
            </a:r>
            <a:r>
              <a:rPr dirty="0" sz="2800" spc="-110">
                <a:latin typeface="Trebuchet MS"/>
                <a:cs typeface="Trebuchet MS"/>
              </a:rPr>
              <a:t>в </a:t>
            </a:r>
            <a:r>
              <a:rPr dirty="0" sz="2800" spc="-135">
                <a:latin typeface="Trebuchet MS"/>
                <a:cs typeface="Trebuchet MS"/>
              </a:rPr>
              <a:t>России </a:t>
            </a:r>
            <a:r>
              <a:rPr dirty="0" sz="2800" spc="-90">
                <a:latin typeface="Trebuchet MS"/>
                <a:cs typeface="Trebuchet MS"/>
              </a:rPr>
              <a:t>и </a:t>
            </a:r>
            <a:r>
              <a:rPr dirty="0" sz="2800" spc="-145">
                <a:latin typeface="Trebuchet MS"/>
                <a:cs typeface="Trebuchet MS"/>
              </a:rPr>
              <a:t>странах</a:t>
            </a:r>
            <a:r>
              <a:rPr dirty="0" sz="2800" spc="-645">
                <a:latin typeface="Trebuchet MS"/>
                <a:cs typeface="Trebuchet MS"/>
              </a:rPr>
              <a:t> </a:t>
            </a:r>
            <a:r>
              <a:rPr dirty="0" sz="2800" spc="-175">
                <a:latin typeface="Trebuchet MS"/>
                <a:cs typeface="Trebuchet MS"/>
              </a:rPr>
              <a:t>СНГ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566659" y="1688592"/>
            <a:ext cx="999446" cy="20485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874507" y="6338314"/>
            <a:ext cx="1161288" cy="4038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37904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5479" y="2603068"/>
            <a:ext cx="4327525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5400" spc="-305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</a:rPr>
              <a:t>sch.litres.ru/go</a:t>
            </a:r>
            <a:endParaRPr sz="54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8055" y="0"/>
            <a:ext cx="3866388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2054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6857998"/>
                </a:move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41959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8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733544" y="0"/>
            <a:ext cx="3858767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598407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6857998"/>
                </a:move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727447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8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6072" y="0"/>
            <a:ext cx="3857244" cy="6857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439411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6857998"/>
                </a:move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69976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8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814315" y="0"/>
            <a:ext cx="3858767" cy="685799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67918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6857998"/>
                </a:move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80822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8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8827" y="0"/>
            <a:ext cx="3857244" cy="671668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4392167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6857998"/>
                </a:move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522731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8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757928" y="0"/>
            <a:ext cx="3857244" cy="671668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8621268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6857998"/>
                </a:move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751832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8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42616" y="0"/>
            <a:ext cx="3858767" cy="658367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50748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6857998"/>
                </a:moveTo>
                <a:lnTo>
                  <a:pt x="0" y="0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636520" y="0"/>
            <a:ext cx="0" cy="6858000"/>
          </a:xfrm>
          <a:custGeom>
            <a:avLst/>
            <a:gdLst/>
            <a:ahLst/>
            <a:cxnLst/>
            <a:rect l="l" t="t" r="r" b="b"/>
            <a:pathLst>
              <a:path w="0" h="6858000">
                <a:moveTo>
                  <a:pt x="0" y="0"/>
                </a:moveTo>
                <a:lnTo>
                  <a:pt x="0" y="6857998"/>
                </a:lnTo>
              </a:path>
            </a:pathLst>
          </a:custGeom>
          <a:ln w="12192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40716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3200" spc="-220" b="1">
                <a:latin typeface="Trebuchet MS"/>
                <a:cs typeface="Trebuchet MS"/>
              </a:rPr>
              <a:t>Увеличение </a:t>
            </a:r>
            <a:r>
              <a:rPr dirty="0" sz="3200" spc="-200" b="1">
                <a:latin typeface="Trebuchet MS"/>
                <a:cs typeface="Trebuchet MS"/>
              </a:rPr>
              <a:t>каталога</a:t>
            </a:r>
            <a:r>
              <a:rPr dirty="0" sz="3200" spc="-290" b="1">
                <a:latin typeface="Trebuchet MS"/>
                <a:cs typeface="Trebuchet MS"/>
              </a:rPr>
              <a:t> </a:t>
            </a:r>
            <a:r>
              <a:rPr dirty="0" sz="3200" spc="-185" b="1">
                <a:latin typeface="Trebuchet MS"/>
                <a:cs typeface="Trebuchet MS"/>
              </a:rPr>
              <a:t>проекта</a:t>
            </a:r>
            <a:endParaRPr sz="3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dirty="0" sz="3200" spc="-235" b="1">
                <a:latin typeface="Trebuchet MS"/>
                <a:cs typeface="Trebuchet MS"/>
              </a:rPr>
              <a:t>«ЛитРес: </a:t>
            </a:r>
            <a:r>
              <a:rPr dirty="0" sz="3200" spc="-170" b="1">
                <a:latin typeface="Trebuchet MS"/>
                <a:cs typeface="Trebuchet MS"/>
              </a:rPr>
              <a:t>Школа» </a:t>
            </a:r>
            <a:r>
              <a:rPr dirty="0" sz="3200" spc="-145" b="1">
                <a:latin typeface="Trebuchet MS"/>
                <a:cs typeface="Trebuchet MS"/>
              </a:rPr>
              <a:t>до </a:t>
            </a:r>
            <a:r>
              <a:rPr dirty="0" sz="3200" spc="-254" b="1">
                <a:latin typeface="Trebuchet MS"/>
                <a:cs typeface="Trebuchet MS"/>
              </a:rPr>
              <a:t>5 000</a:t>
            </a:r>
            <a:r>
              <a:rPr dirty="0" sz="3200" spc="-430" b="1">
                <a:latin typeface="Trebuchet MS"/>
                <a:cs typeface="Trebuchet MS"/>
              </a:rPr>
              <a:t> </a:t>
            </a:r>
            <a:r>
              <a:rPr dirty="0" sz="3200" spc="-140" b="1">
                <a:latin typeface="Trebuchet MS"/>
                <a:cs typeface="Trebuchet MS"/>
              </a:rPr>
              <a:t>наименований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836329" y="1978820"/>
            <a:ext cx="3655758" cy="43756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546303" y="1981570"/>
            <a:ext cx="3845560" cy="1716405"/>
          </a:xfrm>
          <a:prstGeom prst="rect">
            <a:avLst/>
          </a:prstGeom>
        </p:spPr>
        <p:txBody>
          <a:bodyPr wrap="square" lIns="0" tIns="1022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05"/>
              </a:spcBef>
            </a:pPr>
            <a:r>
              <a:rPr dirty="0" sz="2800" spc="-145" b="1">
                <a:latin typeface="Trebuchet MS"/>
                <a:cs typeface="Trebuchet MS"/>
              </a:rPr>
              <a:t>Основа</a:t>
            </a:r>
            <a:r>
              <a:rPr dirty="0" sz="2800" spc="-215" b="1">
                <a:latin typeface="Trebuchet MS"/>
                <a:cs typeface="Trebuchet MS"/>
              </a:rPr>
              <a:t> </a:t>
            </a:r>
            <a:r>
              <a:rPr dirty="0" sz="2800" spc="-190" b="1">
                <a:latin typeface="Trebuchet MS"/>
                <a:cs typeface="Trebuchet MS"/>
              </a:rPr>
              <a:t>каталога:</a:t>
            </a:r>
            <a:endParaRPr sz="280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605"/>
              </a:spcBef>
            </a:pPr>
            <a:r>
              <a:rPr dirty="0" sz="2400" spc="-50">
                <a:latin typeface="Trebuchet MS"/>
                <a:cs typeface="Trebuchet MS"/>
              </a:rPr>
              <a:t>500 </a:t>
            </a:r>
            <a:r>
              <a:rPr dirty="0" sz="2400" spc="-120">
                <a:latin typeface="Trebuchet MS"/>
                <a:cs typeface="Trebuchet MS"/>
              </a:rPr>
              <a:t>книг </a:t>
            </a:r>
            <a:r>
              <a:rPr dirty="0" sz="2400" spc="-85">
                <a:latin typeface="Trebuchet MS"/>
                <a:cs typeface="Trebuchet MS"/>
              </a:rPr>
              <a:t>рекомендованных  </a:t>
            </a:r>
            <a:r>
              <a:rPr dirty="0" sz="2400" spc="-80">
                <a:latin typeface="Trebuchet MS"/>
                <a:cs typeface="Trebuchet MS"/>
              </a:rPr>
              <a:t>Министерством</a:t>
            </a:r>
            <a:r>
              <a:rPr dirty="0" sz="2400" spc="-210">
                <a:latin typeface="Trebuchet MS"/>
                <a:cs typeface="Trebuchet MS"/>
              </a:rPr>
              <a:t> </a:t>
            </a:r>
            <a:r>
              <a:rPr dirty="0" sz="2400" spc="-70">
                <a:latin typeface="Trebuchet MS"/>
                <a:cs typeface="Trebuchet MS"/>
              </a:rPr>
              <a:t>образования  </a:t>
            </a:r>
            <a:r>
              <a:rPr dirty="0" sz="2400" spc="-75">
                <a:latin typeface="Trebuchet MS"/>
                <a:cs typeface="Trebuchet MS"/>
              </a:rPr>
              <a:t>и </a:t>
            </a:r>
            <a:r>
              <a:rPr dirty="0" sz="2400" spc="-95">
                <a:latin typeface="Trebuchet MS"/>
                <a:cs typeface="Trebuchet MS"/>
              </a:rPr>
              <a:t>науки</a:t>
            </a:r>
            <a:r>
              <a:rPr dirty="0" sz="2400" spc="-290">
                <a:latin typeface="Trebuchet MS"/>
                <a:cs typeface="Trebuchet MS"/>
              </a:rPr>
              <a:t> </a:t>
            </a:r>
            <a:r>
              <a:rPr dirty="0" sz="2400" spc="-105">
                <a:latin typeface="Trebuchet MS"/>
                <a:cs typeface="Trebuchet MS"/>
              </a:rPr>
              <a:t>РФ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13469" y="4203394"/>
            <a:ext cx="3703181" cy="13221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24001" y="496950"/>
            <a:ext cx="7696834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45" b="1">
                <a:latin typeface="Trebuchet MS"/>
                <a:cs typeface="Trebuchet MS"/>
              </a:rPr>
              <a:t>Техническое</a:t>
            </a:r>
            <a:r>
              <a:rPr dirty="0" spc="-320" b="1">
                <a:latin typeface="Trebuchet MS"/>
                <a:cs typeface="Trebuchet MS"/>
              </a:rPr>
              <a:t> </a:t>
            </a:r>
            <a:r>
              <a:rPr dirty="0" spc="-250" b="1">
                <a:latin typeface="Trebuchet MS"/>
                <a:cs typeface="Trebuchet MS"/>
              </a:rPr>
              <a:t>усовершенствование: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13357"/>
            <a:ext cx="7087870" cy="75819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50">
                <a:latin typeface="Trebuchet MS"/>
                <a:cs typeface="Trebuchet MS"/>
              </a:rPr>
              <a:t>Механизм</a:t>
            </a:r>
            <a:r>
              <a:rPr dirty="0" sz="2400" spc="-195">
                <a:latin typeface="Trebuchet MS"/>
                <a:cs typeface="Trebuchet MS"/>
              </a:rPr>
              <a:t> </a:t>
            </a:r>
            <a:r>
              <a:rPr dirty="0" sz="2400" spc="-90">
                <a:latin typeface="Trebuchet MS"/>
                <a:cs typeface="Trebuchet MS"/>
              </a:rPr>
              <a:t>создания</a:t>
            </a:r>
            <a:r>
              <a:rPr dirty="0" sz="2400" spc="-195">
                <a:latin typeface="Trebuchet MS"/>
                <a:cs typeface="Trebuchet MS"/>
              </a:rPr>
              <a:t> </a:t>
            </a:r>
            <a:r>
              <a:rPr dirty="0" sz="2400" spc="-65">
                <a:latin typeface="Trebuchet MS"/>
                <a:cs typeface="Trebuchet MS"/>
              </a:rPr>
              <a:t>подборок</a:t>
            </a:r>
            <a:r>
              <a:rPr dirty="0" sz="2400" spc="-180">
                <a:latin typeface="Trebuchet MS"/>
                <a:cs typeface="Trebuchet MS"/>
              </a:rPr>
              <a:t> </a:t>
            </a:r>
            <a:r>
              <a:rPr dirty="0" sz="2400" spc="-75">
                <a:latin typeface="Trebuchet MS"/>
                <a:cs typeface="Trebuchet MS"/>
              </a:rPr>
              <a:t>и</a:t>
            </a:r>
            <a:r>
              <a:rPr dirty="0" sz="2400" spc="-185">
                <a:latin typeface="Trebuchet MS"/>
                <a:cs typeface="Trebuchet MS"/>
              </a:rPr>
              <a:t> </a:t>
            </a:r>
            <a:r>
              <a:rPr dirty="0" sz="2400" spc="-85">
                <a:latin typeface="Trebuchet MS"/>
                <a:cs typeface="Trebuchet MS"/>
              </a:rPr>
              <a:t>выдача</a:t>
            </a:r>
            <a:r>
              <a:rPr dirty="0" sz="2400" spc="-190">
                <a:latin typeface="Trebuchet MS"/>
                <a:cs typeface="Trebuchet MS"/>
              </a:rPr>
              <a:t> </a:t>
            </a:r>
            <a:r>
              <a:rPr dirty="0" sz="2400" spc="-130">
                <a:latin typeface="Trebuchet MS"/>
                <a:cs typeface="Trebuchet MS"/>
              </a:rPr>
              <a:t>их</a:t>
            </a:r>
            <a:r>
              <a:rPr dirty="0" sz="2400" spc="-195">
                <a:latin typeface="Trebuchet MS"/>
                <a:cs typeface="Trebuchet MS"/>
              </a:rPr>
              <a:t> </a:t>
            </a:r>
            <a:r>
              <a:rPr dirty="0" sz="2400" spc="-90">
                <a:latin typeface="Trebuchet MS"/>
                <a:cs typeface="Trebuchet MS"/>
              </a:rPr>
              <a:t>группам</a:t>
            </a:r>
            <a:endParaRPr sz="24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dirty="0" sz="2400" spc="-130">
                <a:latin typeface="Trebuchet MS"/>
                <a:cs typeface="Trebuchet MS"/>
              </a:rPr>
              <a:t>читателей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35940" y="4613909"/>
            <a:ext cx="7789545" cy="11226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80">
                <a:latin typeface="Trebuchet MS"/>
                <a:cs typeface="Trebuchet MS"/>
              </a:rPr>
              <a:t>Возможность </a:t>
            </a:r>
            <a:r>
              <a:rPr dirty="0" sz="2400" spc="-90">
                <a:latin typeface="Trebuchet MS"/>
                <a:cs typeface="Trebuchet MS"/>
              </a:rPr>
              <a:t>использования </a:t>
            </a:r>
            <a:r>
              <a:rPr dirty="0" sz="2400" spc="-100">
                <a:latin typeface="Trebuchet MS"/>
                <a:cs typeface="Trebuchet MS"/>
              </a:rPr>
              <a:t>механики </a:t>
            </a:r>
            <a:r>
              <a:rPr dirty="0" sz="2400" spc="-95">
                <a:latin typeface="Trebuchet MS"/>
                <a:cs typeface="Trebuchet MS"/>
              </a:rPr>
              <a:t>взаимодействия  </a:t>
            </a:r>
            <a:r>
              <a:rPr dirty="0" sz="2400" spc="-100">
                <a:latin typeface="Trebuchet MS"/>
                <a:cs typeface="Trebuchet MS"/>
              </a:rPr>
              <a:t>конечного </a:t>
            </a:r>
            <a:r>
              <a:rPr dirty="0" sz="2400" spc="-105">
                <a:latin typeface="Trebuchet MS"/>
                <a:cs typeface="Trebuchet MS"/>
              </a:rPr>
              <a:t>пользователя </a:t>
            </a:r>
            <a:r>
              <a:rPr dirty="0" sz="2400" spc="-180">
                <a:latin typeface="Trebuchet MS"/>
                <a:cs typeface="Trebuchet MS"/>
              </a:rPr>
              <a:t>с </a:t>
            </a:r>
            <a:r>
              <a:rPr dirty="0" sz="2400" spc="-95">
                <a:latin typeface="Trebuchet MS"/>
                <a:cs typeface="Trebuchet MS"/>
              </a:rPr>
              <a:t>электронной библиотекой</a:t>
            </a:r>
            <a:r>
              <a:rPr dirty="0" sz="2400" spc="-400">
                <a:latin typeface="Trebuchet MS"/>
                <a:cs typeface="Trebuchet MS"/>
              </a:rPr>
              <a:t> </a:t>
            </a:r>
            <a:r>
              <a:rPr dirty="0" sz="2400" spc="-75">
                <a:latin typeface="Trebuchet MS"/>
                <a:cs typeface="Trebuchet MS"/>
              </a:rPr>
              <a:t>при  </a:t>
            </a:r>
            <a:r>
              <a:rPr dirty="0" sz="2400" spc="-100">
                <a:latin typeface="Trebuchet MS"/>
                <a:cs typeface="Trebuchet MS"/>
              </a:rPr>
              <a:t>считывании </a:t>
            </a:r>
            <a:r>
              <a:rPr dirty="0" sz="2400" spc="-120">
                <a:latin typeface="Trebuchet MS"/>
                <a:cs typeface="Trebuchet MS"/>
              </a:rPr>
              <a:t>QR-кода, </a:t>
            </a:r>
            <a:r>
              <a:rPr dirty="0" sz="2400" spc="-85">
                <a:latin typeface="Trebuchet MS"/>
                <a:cs typeface="Trebuchet MS"/>
              </a:rPr>
              <a:t>размещенного </a:t>
            </a:r>
            <a:r>
              <a:rPr dirty="0" sz="2400" spc="-75">
                <a:latin typeface="Trebuchet MS"/>
                <a:cs typeface="Trebuchet MS"/>
              </a:rPr>
              <a:t>на</a:t>
            </a:r>
            <a:r>
              <a:rPr dirty="0" sz="2400" spc="-459">
                <a:latin typeface="Trebuchet MS"/>
                <a:cs typeface="Trebuchet MS"/>
              </a:rPr>
              <a:t> </a:t>
            </a:r>
            <a:r>
              <a:rPr dirty="0" sz="2400" spc="-120">
                <a:latin typeface="Trebuchet MS"/>
                <a:cs typeface="Trebuchet MS"/>
              </a:rPr>
              <a:t>плакате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874507" y="6338314"/>
            <a:ext cx="1161288" cy="403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518708" y="2493264"/>
            <a:ext cx="6097980" cy="18829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24967" y="769111"/>
            <a:ext cx="3988435" cy="13055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815340">
              <a:lnSpc>
                <a:spcPct val="100000"/>
              </a:lnSpc>
              <a:spcBef>
                <a:spcPts val="95"/>
              </a:spcBef>
            </a:pPr>
            <a:r>
              <a:rPr dirty="0" sz="2800" spc="-120" b="1">
                <a:latin typeface="Trebuchet MS"/>
                <a:cs typeface="Trebuchet MS"/>
              </a:rPr>
              <a:t>Модернизация</a:t>
            </a:r>
            <a:endParaRPr sz="2800">
              <a:latin typeface="Trebuchet MS"/>
              <a:cs typeface="Trebuchet MS"/>
            </a:endParaRPr>
          </a:p>
          <a:p>
            <a:pPr algn="ctr" marL="12700" marR="5080">
              <a:lnSpc>
                <a:spcPct val="100000"/>
              </a:lnSpc>
            </a:pPr>
            <a:r>
              <a:rPr dirty="0" sz="2800" spc="-190" b="1">
                <a:latin typeface="Trebuchet MS"/>
                <a:cs typeface="Trebuchet MS"/>
              </a:rPr>
              <a:t>инфраструктуры </a:t>
            </a:r>
            <a:r>
              <a:rPr dirty="0" sz="2800" spc="-200" b="1">
                <a:latin typeface="Trebuchet MS"/>
                <a:cs typeface="Trebuchet MS"/>
              </a:rPr>
              <a:t>чтения</a:t>
            </a:r>
            <a:r>
              <a:rPr dirty="0" sz="2800" spc="-240" b="1">
                <a:latin typeface="Trebuchet MS"/>
                <a:cs typeface="Trebuchet MS"/>
              </a:rPr>
              <a:t> </a:t>
            </a:r>
            <a:r>
              <a:rPr dirty="0" sz="2800" spc="-145" b="1">
                <a:latin typeface="Trebuchet MS"/>
                <a:cs typeface="Trebuchet MS"/>
              </a:rPr>
              <a:t>в  </a:t>
            </a:r>
            <a:r>
              <a:rPr dirty="0" sz="2800" spc="-135" b="1">
                <a:latin typeface="Trebuchet MS"/>
                <a:cs typeface="Trebuchet MS"/>
              </a:rPr>
              <a:t>информационно-</a:t>
            </a:r>
            <a:endParaRPr sz="2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269875">
              <a:lnSpc>
                <a:spcPct val="100000"/>
              </a:lnSpc>
              <a:spcBef>
                <a:spcPts val="95"/>
              </a:spcBef>
            </a:pPr>
            <a:r>
              <a:rPr dirty="0" spc="-160"/>
              <a:t>библиотечном</a:t>
            </a:r>
            <a:r>
              <a:rPr dirty="0" spc="-245"/>
              <a:t> </a:t>
            </a:r>
            <a:r>
              <a:rPr dirty="0" spc="-190"/>
              <a:t>центре</a:t>
            </a: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4150">
              <a:latin typeface="Times New Roman"/>
              <a:cs typeface="Times New Roman"/>
            </a:endParaRP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100" b="0">
                <a:latin typeface="Trebuchet MS"/>
                <a:cs typeface="Trebuchet MS"/>
              </a:rPr>
              <a:t>Плакаты </a:t>
            </a:r>
            <a:r>
              <a:rPr dirty="0" sz="2400" spc="-180" b="0">
                <a:latin typeface="Trebuchet MS"/>
                <a:cs typeface="Trebuchet MS"/>
              </a:rPr>
              <a:t>с </a:t>
            </a:r>
            <a:r>
              <a:rPr dirty="0" sz="2400" spc="-75" b="0">
                <a:latin typeface="Trebuchet MS"/>
                <a:cs typeface="Trebuchet MS"/>
              </a:rPr>
              <a:t>возможностью  онлайн </a:t>
            </a:r>
            <a:r>
              <a:rPr dirty="0" sz="2400" spc="-105" b="0">
                <a:latin typeface="Trebuchet MS"/>
                <a:cs typeface="Trebuchet MS"/>
              </a:rPr>
              <a:t>регистрации </a:t>
            </a:r>
            <a:r>
              <a:rPr dirty="0" sz="2400" spc="-95" b="0">
                <a:latin typeface="Trebuchet MS"/>
                <a:cs typeface="Trebuchet MS"/>
              </a:rPr>
              <a:t>или  </a:t>
            </a:r>
            <a:r>
              <a:rPr dirty="0" sz="2400" spc="-75" b="0">
                <a:latin typeface="Trebuchet MS"/>
                <a:cs typeface="Trebuchet MS"/>
              </a:rPr>
              <a:t>мгновенной </a:t>
            </a:r>
            <a:r>
              <a:rPr dirty="0" sz="2400" spc="-80" b="0">
                <a:latin typeface="Trebuchet MS"/>
                <a:cs typeface="Trebuchet MS"/>
              </a:rPr>
              <a:t>выдачи</a:t>
            </a:r>
            <a:r>
              <a:rPr dirty="0" sz="2400" spc="-365" b="0">
                <a:latin typeface="Trebuchet MS"/>
                <a:cs typeface="Trebuchet MS"/>
              </a:rPr>
              <a:t> </a:t>
            </a:r>
            <a:r>
              <a:rPr dirty="0" sz="2400" spc="-110" b="0">
                <a:latin typeface="Trebuchet MS"/>
                <a:cs typeface="Trebuchet MS"/>
              </a:rPr>
              <a:t>книги  </a:t>
            </a:r>
            <a:r>
              <a:rPr dirty="0" sz="2400" spc="-90" b="0">
                <a:latin typeface="Trebuchet MS"/>
                <a:cs typeface="Trebuchet MS"/>
              </a:rPr>
              <a:t>зарегистрированному</a:t>
            </a:r>
            <a:endParaRPr sz="2400">
              <a:latin typeface="Trebuchet MS"/>
              <a:cs typeface="Trebuchet MS"/>
            </a:endParaRPr>
          </a:p>
          <a:p>
            <a:pPr marL="355600">
              <a:lnSpc>
                <a:spcPct val="100000"/>
              </a:lnSpc>
              <a:spcBef>
                <a:spcPts val="5"/>
              </a:spcBef>
            </a:pPr>
            <a:r>
              <a:rPr dirty="0" sz="2400" spc="-95" b="0">
                <a:latin typeface="Trebuchet MS"/>
                <a:cs typeface="Trebuchet MS"/>
              </a:rPr>
              <a:t>пользователю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643628" y="908303"/>
            <a:ext cx="4105655" cy="578205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429505" y="4913927"/>
            <a:ext cx="1440815" cy="198755"/>
          </a:xfrm>
          <a:custGeom>
            <a:avLst/>
            <a:gdLst/>
            <a:ahLst/>
            <a:cxnLst/>
            <a:rect l="l" t="t" r="r" b="b"/>
            <a:pathLst>
              <a:path w="1440814" h="198754">
                <a:moveTo>
                  <a:pt x="1352658" y="99270"/>
                </a:moveTo>
                <a:lnTo>
                  <a:pt x="1252728" y="157563"/>
                </a:lnTo>
                <a:lnTo>
                  <a:pt x="1246173" y="163375"/>
                </a:lnTo>
                <a:lnTo>
                  <a:pt x="1242488" y="171009"/>
                </a:lnTo>
                <a:lnTo>
                  <a:pt x="1241923" y="179476"/>
                </a:lnTo>
                <a:lnTo>
                  <a:pt x="1244727" y="187789"/>
                </a:lnTo>
                <a:lnTo>
                  <a:pt x="1250539" y="194341"/>
                </a:lnTo>
                <a:lnTo>
                  <a:pt x="1258173" y="198012"/>
                </a:lnTo>
                <a:lnTo>
                  <a:pt x="1266640" y="198540"/>
                </a:lnTo>
                <a:lnTo>
                  <a:pt x="1274953" y="195663"/>
                </a:lnTo>
                <a:lnTo>
                  <a:pt x="1402399" y="121368"/>
                </a:lnTo>
                <a:lnTo>
                  <a:pt x="1396365" y="121368"/>
                </a:lnTo>
                <a:lnTo>
                  <a:pt x="1396365" y="118320"/>
                </a:lnTo>
                <a:lnTo>
                  <a:pt x="1385316" y="118320"/>
                </a:lnTo>
                <a:lnTo>
                  <a:pt x="1352658" y="99270"/>
                </a:lnTo>
                <a:close/>
              </a:path>
              <a:path w="1440814" h="198754">
                <a:moveTo>
                  <a:pt x="1314776" y="77172"/>
                </a:moveTo>
                <a:lnTo>
                  <a:pt x="0" y="77172"/>
                </a:lnTo>
                <a:lnTo>
                  <a:pt x="0" y="121368"/>
                </a:lnTo>
                <a:lnTo>
                  <a:pt x="1314776" y="121368"/>
                </a:lnTo>
                <a:lnTo>
                  <a:pt x="1352658" y="99270"/>
                </a:lnTo>
                <a:lnTo>
                  <a:pt x="1314776" y="77172"/>
                </a:lnTo>
                <a:close/>
              </a:path>
              <a:path w="1440814" h="198754">
                <a:moveTo>
                  <a:pt x="1402399" y="77172"/>
                </a:moveTo>
                <a:lnTo>
                  <a:pt x="1396365" y="77172"/>
                </a:lnTo>
                <a:lnTo>
                  <a:pt x="1396365" y="121368"/>
                </a:lnTo>
                <a:lnTo>
                  <a:pt x="1402399" y="121368"/>
                </a:lnTo>
                <a:lnTo>
                  <a:pt x="1440307" y="99270"/>
                </a:lnTo>
                <a:lnTo>
                  <a:pt x="1402399" y="77172"/>
                </a:lnTo>
                <a:close/>
              </a:path>
              <a:path w="1440814" h="198754">
                <a:moveTo>
                  <a:pt x="1385316" y="80220"/>
                </a:moveTo>
                <a:lnTo>
                  <a:pt x="1352658" y="99270"/>
                </a:lnTo>
                <a:lnTo>
                  <a:pt x="1385316" y="118320"/>
                </a:lnTo>
                <a:lnTo>
                  <a:pt x="1385316" y="80220"/>
                </a:lnTo>
                <a:close/>
              </a:path>
              <a:path w="1440814" h="198754">
                <a:moveTo>
                  <a:pt x="1396365" y="80220"/>
                </a:moveTo>
                <a:lnTo>
                  <a:pt x="1385316" y="80220"/>
                </a:lnTo>
                <a:lnTo>
                  <a:pt x="1385316" y="118320"/>
                </a:lnTo>
                <a:lnTo>
                  <a:pt x="1396365" y="118320"/>
                </a:lnTo>
                <a:lnTo>
                  <a:pt x="1396365" y="80220"/>
                </a:lnTo>
                <a:close/>
              </a:path>
              <a:path w="1440814" h="198754">
                <a:moveTo>
                  <a:pt x="1266640" y="0"/>
                </a:moveTo>
                <a:lnTo>
                  <a:pt x="1258173" y="527"/>
                </a:lnTo>
                <a:lnTo>
                  <a:pt x="1250539" y="4198"/>
                </a:lnTo>
                <a:lnTo>
                  <a:pt x="1244727" y="10751"/>
                </a:lnTo>
                <a:lnTo>
                  <a:pt x="1241923" y="19063"/>
                </a:lnTo>
                <a:lnTo>
                  <a:pt x="1242488" y="27531"/>
                </a:lnTo>
                <a:lnTo>
                  <a:pt x="1246173" y="35165"/>
                </a:lnTo>
                <a:lnTo>
                  <a:pt x="1252728" y="40977"/>
                </a:lnTo>
                <a:lnTo>
                  <a:pt x="1352658" y="99270"/>
                </a:lnTo>
                <a:lnTo>
                  <a:pt x="1385316" y="80220"/>
                </a:lnTo>
                <a:lnTo>
                  <a:pt x="1396365" y="80220"/>
                </a:lnTo>
                <a:lnTo>
                  <a:pt x="1396365" y="77172"/>
                </a:lnTo>
                <a:lnTo>
                  <a:pt x="1402399" y="77172"/>
                </a:lnTo>
                <a:lnTo>
                  <a:pt x="1274953" y="2877"/>
                </a:lnTo>
                <a:lnTo>
                  <a:pt x="1266640" y="0"/>
                </a:lnTo>
                <a:close/>
              </a:path>
            </a:pathLst>
          </a:custGeom>
          <a:solidFill>
            <a:srgbClr val="FF4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068317" y="5851193"/>
            <a:ext cx="1440815" cy="198755"/>
          </a:xfrm>
          <a:custGeom>
            <a:avLst/>
            <a:gdLst/>
            <a:ahLst/>
            <a:cxnLst/>
            <a:rect l="l" t="t" r="r" b="b"/>
            <a:pathLst>
              <a:path w="1440814" h="198754">
                <a:moveTo>
                  <a:pt x="1352593" y="99264"/>
                </a:moveTo>
                <a:lnTo>
                  <a:pt x="1252728" y="157519"/>
                </a:lnTo>
                <a:lnTo>
                  <a:pt x="1246173" y="163352"/>
                </a:lnTo>
                <a:lnTo>
                  <a:pt x="1242488" y="170984"/>
                </a:lnTo>
                <a:lnTo>
                  <a:pt x="1241923" y="179439"/>
                </a:lnTo>
                <a:lnTo>
                  <a:pt x="1244727" y="187745"/>
                </a:lnTo>
                <a:lnTo>
                  <a:pt x="1250539" y="194298"/>
                </a:lnTo>
                <a:lnTo>
                  <a:pt x="1258173" y="197978"/>
                </a:lnTo>
                <a:lnTo>
                  <a:pt x="1266640" y="198528"/>
                </a:lnTo>
                <a:lnTo>
                  <a:pt x="1274953" y="195695"/>
                </a:lnTo>
                <a:lnTo>
                  <a:pt x="1402414" y="121362"/>
                </a:lnTo>
                <a:lnTo>
                  <a:pt x="1396365" y="121362"/>
                </a:lnTo>
                <a:lnTo>
                  <a:pt x="1396365" y="118352"/>
                </a:lnTo>
                <a:lnTo>
                  <a:pt x="1385316" y="118352"/>
                </a:lnTo>
                <a:lnTo>
                  <a:pt x="1352593" y="99264"/>
                </a:lnTo>
                <a:close/>
              </a:path>
              <a:path w="1440814" h="198754">
                <a:moveTo>
                  <a:pt x="1314711" y="77166"/>
                </a:moveTo>
                <a:lnTo>
                  <a:pt x="0" y="77166"/>
                </a:lnTo>
                <a:lnTo>
                  <a:pt x="0" y="121362"/>
                </a:lnTo>
                <a:lnTo>
                  <a:pt x="1314711" y="121362"/>
                </a:lnTo>
                <a:lnTo>
                  <a:pt x="1352593" y="99264"/>
                </a:lnTo>
                <a:lnTo>
                  <a:pt x="1314711" y="77166"/>
                </a:lnTo>
                <a:close/>
              </a:path>
              <a:path w="1440814" h="198754">
                <a:moveTo>
                  <a:pt x="1402414" y="77166"/>
                </a:moveTo>
                <a:lnTo>
                  <a:pt x="1396365" y="77166"/>
                </a:lnTo>
                <a:lnTo>
                  <a:pt x="1396365" y="121362"/>
                </a:lnTo>
                <a:lnTo>
                  <a:pt x="1402414" y="121362"/>
                </a:lnTo>
                <a:lnTo>
                  <a:pt x="1440307" y="99264"/>
                </a:lnTo>
                <a:lnTo>
                  <a:pt x="1402414" y="77166"/>
                </a:lnTo>
                <a:close/>
              </a:path>
              <a:path w="1440814" h="198754">
                <a:moveTo>
                  <a:pt x="1385316" y="80176"/>
                </a:moveTo>
                <a:lnTo>
                  <a:pt x="1352593" y="99264"/>
                </a:lnTo>
                <a:lnTo>
                  <a:pt x="1385316" y="118352"/>
                </a:lnTo>
                <a:lnTo>
                  <a:pt x="1385316" y="80176"/>
                </a:lnTo>
                <a:close/>
              </a:path>
              <a:path w="1440814" h="198754">
                <a:moveTo>
                  <a:pt x="1396365" y="80176"/>
                </a:moveTo>
                <a:lnTo>
                  <a:pt x="1385316" y="80176"/>
                </a:lnTo>
                <a:lnTo>
                  <a:pt x="1385316" y="118352"/>
                </a:lnTo>
                <a:lnTo>
                  <a:pt x="1396365" y="118352"/>
                </a:lnTo>
                <a:lnTo>
                  <a:pt x="1396365" y="80176"/>
                </a:lnTo>
                <a:close/>
              </a:path>
              <a:path w="1440814" h="198754">
                <a:moveTo>
                  <a:pt x="1266640" y="0"/>
                </a:moveTo>
                <a:lnTo>
                  <a:pt x="1258173" y="550"/>
                </a:lnTo>
                <a:lnTo>
                  <a:pt x="1250539" y="4229"/>
                </a:lnTo>
                <a:lnTo>
                  <a:pt x="1244727" y="10783"/>
                </a:lnTo>
                <a:lnTo>
                  <a:pt x="1241923" y="19088"/>
                </a:lnTo>
                <a:lnTo>
                  <a:pt x="1242488" y="27544"/>
                </a:lnTo>
                <a:lnTo>
                  <a:pt x="1246173" y="35175"/>
                </a:lnTo>
                <a:lnTo>
                  <a:pt x="1252728" y="41009"/>
                </a:lnTo>
                <a:lnTo>
                  <a:pt x="1352593" y="99264"/>
                </a:lnTo>
                <a:lnTo>
                  <a:pt x="1385316" y="80176"/>
                </a:lnTo>
                <a:lnTo>
                  <a:pt x="1396365" y="80176"/>
                </a:lnTo>
                <a:lnTo>
                  <a:pt x="1396365" y="77166"/>
                </a:lnTo>
                <a:lnTo>
                  <a:pt x="1402414" y="77166"/>
                </a:lnTo>
                <a:lnTo>
                  <a:pt x="1274953" y="2833"/>
                </a:lnTo>
                <a:lnTo>
                  <a:pt x="1266640" y="0"/>
                </a:lnTo>
                <a:close/>
              </a:path>
            </a:pathLst>
          </a:custGeom>
          <a:solidFill>
            <a:srgbClr val="FF4B00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82520" y="303352"/>
            <a:ext cx="5379085" cy="69723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spc="-220" b="1">
                <a:solidFill>
                  <a:srgbClr val="FF4B00"/>
                </a:solidFill>
                <a:latin typeface="Trebuchet MS"/>
                <a:cs typeface="Trebuchet MS"/>
              </a:rPr>
              <a:t>Возможности</a:t>
            </a:r>
            <a:r>
              <a:rPr dirty="0" sz="4400" spc="-409" b="1">
                <a:solidFill>
                  <a:srgbClr val="FF4B00"/>
                </a:solidFill>
                <a:latin typeface="Trebuchet MS"/>
                <a:cs typeface="Trebuchet MS"/>
              </a:rPr>
              <a:t> </a:t>
            </a:r>
            <a:r>
              <a:rPr dirty="0" sz="4400" spc="-260" b="1">
                <a:solidFill>
                  <a:srgbClr val="FF4B00"/>
                </a:solidFill>
                <a:latin typeface="Trebuchet MS"/>
                <a:cs typeface="Trebuchet MS"/>
              </a:rPr>
              <a:t>плаката</a:t>
            </a:r>
            <a:endParaRPr sz="4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5682" y="1367154"/>
            <a:ext cx="27628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14" b="1">
                <a:latin typeface="Trebuchet MS"/>
                <a:cs typeface="Trebuchet MS"/>
              </a:rPr>
              <a:t>Онлайн</a:t>
            </a:r>
            <a:r>
              <a:rPr dirty="0" sz="2400" spc="-210" b="1">
                <a:latin typeface="Trebuchet MS"/>
                <a:cs typeface="Trebuchet MS"/>
              </a:rPr>
              <a:t> </a:t>
            </a:r>
            <a:r>
              <a:rPr dirty="0" sz="2400" spc="-160" b="1">
                <a:latin typeface="Trebuchet MS"/>
                <a:cs typeface="Trebuchet MS"/>
              </a:rPr>
              <a:t>регистрация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197863" y="1912620"/>
            <a:ext cx="2558795" cy="45476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4753483" y="1396746"/>
            <a:ext cx="367792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00" b="1">
                <a:latin typeface="Trebuchet MS"/>
                <a:cs typeface="Trebuchet MS"/>
              </a:rPr>
              <a:t>Мгновенное </a:t>
            </a:r>
            <a:r>
              <a:rPr dirty="0" sz="2200" spc="-145" b="1">
                <a:latin typeface="Trebuchet MS"/>
                <a:cs typeface="Trebuchet MS"/>
              </a:rPr>
              <a:t>получение</a:t>
            </a:r>
            <a:r>
              <a:rPr dirty="0" sz="2200" spc="-175" b="1">
                <a:latin typeface="Trebuchet MS"/>
                <a:cs typeface="Trebuchet MS"/>
              </a:rPr>
              <a:t> </a:t>
            </a:r>
            <a:r>
              <a:rPr dirty="0" sz="2200" spc="-135" b="1">
                <a:latin typeface="Trebuchet MS"/>
                <a:cs typeface="Trebuchet MS"/>
              </a:rPr>
              <a:t>книги</a:t>
            </a:r>
            <a:endParaRPr sz="22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91911" y="2052827"/>
            <a:ext cx="2491740" cy="443179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44723" y="1449324"/>
            <a:ext cx="3299460" cy="114147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28876" y="4134434"/>
            <a:ext cx="5392420" cy="77216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900" spc="-385" b="1">
                <a:latin typeface="Trebuchet MS"/>
                <a:cs typeface="Trebuchet MS"/>
              </a:rPr>
              <a:t>Лит</a:t>
            </a:r>
            <a:r>
              <a:rPr dirty="0" sz="4900" spc="-385" b="1">
                <a:solidFill>
                  <a:srgbClr val="F56343"/>
                </a:solidFill>
                <a:latin typeface="Trebuchet MS"/>
                <a:cs typeface="Trebuchet MS"/>
              </a:rPr>
              <a:t>Рес:</a:t>
            </a:r>
            <a:r>
              <a:rPr dirty="0" sz="4900" spc="-420" b="1">
                <a:solidFill>
                  <a:srgbClr val="F56343"/>
                </a:solidFill>
                <a:latin typeface="Trebuchet MS"/>
                <a:cs typeface="Trebuchet MS"/>
              </a:rPr>
              <a:t> </a:t>
            </a:r>
            <a:r>
              <a:rPr dirty="0" sz="4900" spc="-295" b="1">
                <a:latin typeface="Trebuchet MS"/>
                <a:cs typeface="Trebuchet MS"/>
              </a:rPr>
              <a:t>Библиотека</a:t>
            </a:r>
            <a:endParaRPr sz="49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20717" y="3201161"/>
            <a:ext cx="344805" cy="396240"/>
          </a:xfrm>
          <a:custGeom>
            <a:avLst/>
            <a:gdLst/>
            <a:ahLst/>
            <a:cxnLst/>
            <a:rect l="l" t="t" r="r" b="b"/>
            <a:pathLst>
              <a:path w="344804" h="396239">
                <a:moveTo>
                  <a:pt x="344424" y="224027"/>
                </a:moveTo>
                <a:lnTo>
                  <a:pt x="0" y="224027"/>
                </a:lnTo>
                <a:lnTo>
                  <a:pt x="172212" y="396239"/>
                </a:lnTo>
                <a:lnTo>
                  <a:pt x="344424" y="224027"/>
                </a:lnTo>
                <a:close/>
              </a:path>
              <a:path w="344804" h="396239">
                <a:moveTo>
                  <a:pt x="258318" y="0"/>
                </a:moveTo>
                <a:lnTo>
                  <a:pt x="86106" y="0"/>
                </a:lnTo>
                <a:lnTo>
                  <a:pt x="86106" y="224027"/>
                </a:lnTo>
                <a:lnTo>
                  <a:pt x="258318" y="224027"/>
                </a:lnTo>
                <a:lnTo>
                  <a:pt x="25831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220717" y="3201161"/>
            <a:ext cx="344805" cy="396240"/>
          </a:xfrm>
          <a:custGeom>
            <a:avLst/>
            <a:gdLst/>
            <a:ahLst/>
            <a:cxnLst/>
            <a:rect l="l" t="t" r="r" b="b"/>
            <a:pathLst>
              <a:path w="344804" h="396239">
                <a:moveTo>
                  <a:pt x="0" y="224027"/>
                </a:moveTo>
                <a:lnTo>
                  <a:pt x="86106" y="224027"/>
                </a:lnTo>
                <a:lnTo>
                  <a:pt x="86106" y="0"/>
                </a:lnTo>
                <a:lnTo>
                  <a:pt x="258318" y="0"/>
                </a:lnTo>
                <a:lnTo>
                  <a:pt x="258318" y="224027"/>
                </a:lnTo>
                <a:lnTo>
                  <a:pt x="344424" y="224027"/>
                </a:lnTo>
                <a:lnTo>
                  <a:pt x="172212" y="396239"/>
                </a:lnTo>
                <a:lnTo>
                  <a:pt x="0" y="224027"/>
                </a:lnTo>
                <a:close/>
              </a:path>
            </a:pathLst>
          </a:custGeom>
          <a:ln w="25908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000500" y="3102864"/>
            <a:ext cx="783336" cy="6370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7874507" y="6338314"/>
            <a:ext cx="1161288" cy="4038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92962"/>
            <a:ext cx="9144000" cy="667207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01116" y="3984283"/>
            <a:ext cx="7120890" cy="1550670"/>
          </a:xfrm>
          <a:prstGeom prst="rect"/>
        </p:spPr>
        <p:txBody>
          <a:bodyPr wrap="square" lIns="0" tIns="5651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dirty="0" sz="2000" spc="-50">
                <a:solidFill>
                  <a:srgbClr val="FF4B00"/>
                </a:solidFill>
              </a:rPr>
              <a:t>В</a:t>
            </a:r>
            <a:r>
              <a:rPr dirty="0" sz="2000" spc="-165">
                <a:solidFill>
                  <a:srgbClr val="FF4B00"/>
                </a:solidFill>
              </a:rPr>
              <a:t> </a:t>
            </a:r>
            <a:r>
              <a:rPr dirty="0" sz="2000" spc="-85">
                <a:solidFill>
                  <a:srgbClr val="FF4B00"/>
                </a:solidFill>
              </a:rPr>
              <a:t>чем</a:t>
            </a:r>
            <a:r>
              <a:rPr dirty="0" sz="2000" spc="-155">
                <a:solidFill>
                  <a:srgbClr val="FF4B00"/>
                </a:solidFill>
              </a:rPr>
              <a:t> </a:t>
            </a:r>
            <a:r>
              <a:rPr dirty="0" sz="2000" spc="-100">
                <a:solidFill>
                  <a:srgbClr val="FF4B00"/>
                </a:solidFill>
              </a:rPr>
              <a:t>отличие</a:t>
            </a:r>
            <a:r>
              <a:rPr dirty="0" sz="2000" spc="-170">
                <a:solidFill>
                  <a:srgbClr val="FF4B00"/>
                </a:solidFill>
              </a:rPr>
              <a:t> </a:t>
            </a:r>
            <a:r>
              <a:rPr dirty="0" sz="2000" spc="-85">
                <a:solidFill>
                  <a:srgbClr val="FF4B00"/>
                </a:solidFill>
              </a:rPr>
              <a:t>от</a:t>
            </a:r>
            <a:r>
              <a:rPr dirty="0" sz="2000" spc="-175">
                <a:solidFill>
                  <a:srgbClr val="FF4B00"/>
                </a:solidFill>
              </a:rPr>
              <a:t> </a:t>
            </a:r>
            <a:r>
              <a:rPr dirty="0" sz="2000" spc="-80">
                <a:solidFill>
                  <a:srgbClr val="FF4B00"/>
                </a:solidFill>
              </a:rPr>
              <a:t>библиотечного</a:t>
            </a:r>
            <a:r>
              <a:rPr dirty="0" sz="2000" spc="-200">
                <a:solidFill>
                  <a:srgbClr val="FF4B00"/>
                </a:solidFill>
              </a:rPr>
              <a:t> </a:t>
            </a:r>
            <a:r>
              <a:rPr dirty="0" sz="2000" spc="-75">
                <a:solidFill>
                  <a:srgbClr val="FF4B00"/>
                </a:solidFill>
              </a:rPr>
              <a:t>проекта</a:t>
            </a:r>
            <a:r>
              <a:rPr dirty="0" sz="2000" spc="-160">
                <a:solidFill>
                  <a:srgbClr val="FF4B00"/>
                </a:solidFill>
              </a:rPr>
              <a:t> </a:t>
            </a:r>
            <a:r>
              <a:rPr dirty="0" sz="2000" spc="-70">
                <a:solidFill>
                  <a:srgbClr val="FF4B00"/>
                </a:solidFill>
              </a:rPr>
              <a:t>ЛитРес?</a:t>
            </a:r>
            <a:endParaRPr sz="2000"/>
          </a:p>
          <a:p>
            <a:pPr marL="12700" marR="5080">
              <a:lnSpc>
                <a:spcPct val="100000"/>
              </a:lnSpc>
              <a:spcBef>
                <a:spcPts val="620"/>
              </a:spcBef>
            </a:pPr>
            <a:r>
              <a:rPr dirty="0" sz="3600" spc="-210" b="1">
                <a:latin typeface="Trebuchet MS"/>
                <a:cs typeface="Trebuchet MS"/>
              </a:rPr>
              <a:t>ФУНКЦИОНАЛЬНЫЕ</a:t>
            </a:r>
            <a:r>
              <a:rPr dirty="0" sz="3600" spc="-295" b="1">
                <a:latin typeface="Trebuchet MS"/>
                <a:cs typeface="Trebuchet MS"/>
              </a:rPr>
              <a:t> </a:t>
            </a:r>
            <a:r>
              <a:rPr dirty="0" sz="3600" spc="-229" b="1">
                <a:latin typeface="Trebuchet MS"/>
                <a:cs typeface="Trebuchet MS"/>
              </a:rPr>
              <a:t>ОСОБЕННОСТИ  </a:t>
            </a:r>
            <a:r>
              <a:rPr dirty="0" sz="3600" spc="-280" b="1">
                <a:latin typeface="Trebuchet MS"/>
                <a:cs typeface="Trebuchet MS"/>
              </a:rPr>
              <a:t>ПРОЕКТА </a:t>
            </a:r>
            <a:r>
              <a:rPr dirty="0" sz="3600" spc="-300" b="1">
                <a:latin typeface="Trebuchet MS"/>
                <a:cs typeface="Trebuchet MS"/>
              </a:rPr>
              <a:t>«ЛИТРЕС:</a:t>
            </a:r>
            <a:r>
              <a:rPr dirty="0" sz="3600" spc="-345" b="1">
                <a:latin typeface="Trebuchet MS"/>
                <a:cs typeface="Trebuchet MS"/>
              </a:rPr>
              <a:t> </a:t>
            </a:r>
            <a:r>
              <a:rPr dirty="0" sz="3600" spc="-204" b="1">
                <a:latin typeface="Trebuchet MS"/>
                <a:cs typeface="Trebuchet MS"/>
              </a:rPr>
              <a:t>ШКОЛА»</a:t>
            </a:r>
            <a:endParaRPr sz="3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355091"/>
            <a:ext cx="9144000" cy="61478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49348" y="2397328"/>
            <a:ext cx="5850255" cy="8489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u="heavy" sz="5400" spc="-285" b="1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2"/>
              </a:rPr>
              <a:t>SCHOOL@LITRES.RU</a:t>
            </a:r>
            <a:endParaRPr sz="54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630804" y="3796576"/>
            <a:ext cx="3884929" cy="1782445"/>
          </a:xfrm>
          <a:prstGeom prst="rect">
            <a:avLst/>
          </a:prstGeom>
        </p:spPr>
        <p:txBody>
          <a:bodyPr wrap="square" lIns="0" tIns="110489" rIns="0" bIns="0" rtlCol="0" vert="horz">
            <a:spAutoFit/>
          </a:bodyPr>
          <a:lstStyle/>
          <a:p>
            <a:pPr marL="910590" indent="-457200">
              <a:lnSpc>
                <a:spcPct val="100000"/>
              </a:lnSpc>
              <a:spcBef>
                <a:spcPts val="869"/>
              </a:spcBef>
              <a:buFont typeface="Arial"/>
              <a:buChar char="•"/>
              <a:tabLst>
                <a:tab pos="910590" algn="l"/>
                <a:tab pos="911225" algn="l"/>
              </a:tabLst>
            </a:pPr>
            <a:r>
              <a:rPr dirty="0" sz="3200" spc="-95">
                <a:solidFill>
                  <a:srgbClr val="888888"/>
                </a:solidFill>
                <a:latin typeface="Trebuchet MS"/>
                <a:cs typeface="Trebuchet MS"/>
              </a:rPr>
              <a:t>Ваши</a:t>
            </a:r>
            <a:r>
              <a:rPr dirty="0" sz="3200" spc="-265">
                <a:solidFill>
                  <a:srgbClr val="888888"/>
                </a:solidFill>
                <a:latin typeface="Trebuchet MS"/>
                <a:cs typeface="Trebuchet MS"/>
              </a:rPr>
              <a:t> </a:t>
            </a:r>
            <a:r>
              <a:rPr dirty="0" sz="3200" spc="-95">
                <a:solidFill>
                  <a:srgbClr val="888888"/>
                </a:solidFill>
                <a:latin typeface="Trebuchet MS"/>
                <a:cs typeface="Trebuchet MS"/>
              </a:rPr>
              <a:t>вопросы</a:t>
            </a:r>
            <a:endParaRPr sz="3200">
              <a:latin typeface="Trebuchet MS"/>
              <a:cs typeface="Trebuchet MS"/>
            </a:endParaRPr>
          </a:p>
          <a:p>
            <a:pPr marL="469900" indent="-4572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469900" algn="l"/>
                <a:tab pos="470534" algn="l"/>
              </a:tabLst>
            </a:pPr>
            <a:r>
              <a:rPr dirty="0" sz="3200" spc="-95">
                <a:solidFill>
                  <a:srgbClr val="888888"/>
                </a:solidFill>
                <a:latin typeface="Trebuchet MS"/>
                <a:cs typeface="Trebuchet MS"/>
              </a:rPr>
              <a:t>Ваши</a:t>
            </a:r>
            <a:r>
              <a:rPr dirty="0" sz="3200" spc="-310">
                <a:solidFill>
                  <a:srgbClr val="888888"/>
                </a:solidFill>
                <a:latin typeface="Trebuchet MS"/>
                <a:cs typeface="Trebuchet MS"/>
              </a:rPr>
              <a:t> </a:t>
            </a:r>
            <a:r>
              <a:rPr dirty="0" sz="3200" spc="-125">
                <a:solidFill>
                  <a:srgbClr val="888888"/>
                </a:solidFill>
                <a:latin typeface="Trebuchet MS"/>
                <a:cs typeface="Trebuchet MS"/>
              </a:rPr>
              <a:t>предложения</a:t>
            </a:r>
            <a:endParaRPr sz="3200">
              <a:latin typeface="Trebuchet MS"/>
              <a:cs typeface="Trebuchet MS"/>
            </a:endParaRPr>
          </a:p>
          <a:p>
            <a:pPr lvl="1" marL="1018540" indent="-4572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1018540" algn="l"/>
                <a:tab pos="1019175" algn="l"/>
              </a:tabLst>
            </a:pPr>
            <a:r>
              <a:rPr dirty="0" sz="3200" spc="-95">
                <a:solidFill>
                  <a:srgbClr val="888888"/>
                </a:solidFill>
                <a:latin typeface="Trebuchet MS"/>
                <a:cs typeface="Trebuchet MS"/>
              </a:rPr>
              <a:t>Ваши</a:t>
            </a:r>
            <a:r>
              <a:rPr dirty="0" sz="3200" spc="-254">
                <a:solidFill>
                  <a:srgbClr val="888888"/>
                </a:solidFill>
                <a:latin typeface="Trebuchet MS"/>
                <a:cs typeface="Trebuchet MS"/>
              </a:rPr>
              <a:t> </a:t>
            </a:r>
            <a:r>
              <a:rPr dirty="0" sz="3200" spc="-105">
                <a:solidFill>
                  <a:srgbClr val="888888"/>
                </a:solidFill>
                <a:latin typeface="Trebuchet MS"/>
                <a:cs typeface="Trebuchet MS"/>
              </a:rPr>
              <a:t>отзывы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7874507" y="6338314"/>
            <a:ext cx="1161288" cy="4038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215"/>
              <a:t>Промежуточные </a:t>
            </a:r>
            <a:r>
              <a:rPr dirty="0" spc="-275"/>
              <a:t>итоги</a:t>
            </a:r>
            <a:r>
              <a:rPr dirty="0" spc="-430"/>
              <a:t> </a:t>
            </a:r>
            <a:r>
              <a:rPr dirty="0" spc="-229"/>
              <a:t>проекта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32457" y="4373371"/>
            <a:ext cx="4879340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35">
                <a:solidFill>
                  <a:srgbClr val="888888"/>
                </a:solidFill>
                <a:latin typeface="Trebuchet MS"/>
                <a:cs typeface="Trebuchet MS"/>
              </a:rPr>
              <a:t>По </a:t>
            </a:r>
            <a:r>
              <a:rPr dirty="0" sz="3200" spc="-125">
                <a:solidFill>
                  <a:srgbClr val="888888"/>
                </a:solidFill>
                <a:latin typeface="Trebuchet MS"/>
                <a:cs typeface="Trebuchet MS"/>
              </a:rPr>
              <a:t>состоянию </a:t>
            </a:r>
            <a:r>
              <a:rPr dirty="0" sz="3200" spc="-95">
                <a:solidFill>
                  <a:srgbClr val="888888"/>
                </a:solidFill>
                <a:latin typeface="Trebuchet MS"/>
                <a:cs typeface="Trebuchet MS"/>
              </a:rPr>
              <a:t>на</a:t>
            </a:r>
            <a:r>
              <a:rPr dirty="0" sz="3200" spc="-645">
                <a:solidFill>
                  <a:srgbClr val="888888"/>
                </a:solidFill>
                <a:latin typeface="Trebuchet MS"/>
                <a:cs typeface="Trebuchet MS"/>
              </a:rPr>
              <a:t> </a:t>
            </a:r>
            <a:r>
              <a:rPr dirty="0" sz="3200" spc="-125">
                <a:solidFill>
                  <a:srgbClr val="888888"/>
                </a:solidFill>
                <a:latin typeface="Trebuchet MS"/>
                <a:cs typeface="Trebuchet MS"/>
              </a:rPr>
              <a:t>22.08.2017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087367" y="3429000"/>
            <a:ext cx="932688" cy="762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8623" rIns="0" bIns="0" rtlCol="0" vert="horz">
            <a:spAutoFit/>
          </a:bodyPr>
          <a:lstStyle/>
          <a:p>
            <a:pPr marL="636270" marR="5080" indent="-137160">
              <a:lnSpc>
                <a:spcPct val="100000"/>
              </a:lnSpc>
              <a:spcBef>
                <a:spcPts val="100"/>
              </a:spcBef>
            </a:pPr>
            <a:r>
              <a:rPr dirty="0" sz="3200" spc="-135"/>
              <a:t>Более</a:t>
            </a:r>
            <a:r>
              <a:rPr dirty="0" sz="3200" spc="-265"/>
              <a:t> </a:t>
            </a:r>
            <a:r>
              <a:rPr dirty="0" sz="3200" spc="-60"/>
              <a:t>2000</a:t>
            </a:r>
            <a:r>
              <a:rPr dirty="0" sz="3200" spc="-235"/>
              <a:t> </a:t>
            </a:r>
            <a:r>
              <a:rPr dirty="0" sz="3200" spc="-140"/>
              <a:t>школ</a:t>
            </a:r>
            <a:r>
              <a:rPr dirty="0" sz="3200" spc="-245"/>
              <a:t> </a:t>
            </a:r>
            <a:r>
              <a:rPr dirty="0" sz="3200" spc="-120"/>
              <a:t>в</a:t>
            </a:r>
            <a:r>
              <a:rPr dirty="0" sz="3200" spc="-245"/>
              <a:t> </a:t>
            </a:r>
            <a:r>
              <a:rPr dirty="0" sz="3200" spc="-55"/>
              <a:t>22</a:t>
            </a:r>
            <a:r>
              <a:rPr dirty="0" sz="3200" spc="-240"/>
              <a:t> </a:t>
            </a:r>
            <a:r>
              <a:rPr dirty="0" sz="2800" spc="-130"/>
              <a:t>регионах</a:t>
            </a:r>
            <a:r>
              <a:rPr dirty="0" sz="2800" spc="-114"/>
              <a:t> </a:t>
            </a:r>
            <a:r>
              <a:rPr dirty="0" sz="3200" spc="-155"/>
              <a:t>России  </a:t>
            </a:r>
            <a:r>
              <a:rPr dirty="0" sz="3200" spc="-100"/>
              <a:t>модернизировали </a:t>
            </a:r>
            <a:r>
              <a:rPr dirty="0" sz="3200" spc="-120"/>
              <a:t>свои</a:t>
            </a:r>
            <a:r>
              <a:rPr dirty="0" sz="3200" spc="-425"/>
              <a:t> </a:t>
            </a:r>
            <a:r>
              <a:rPr dirty="0" sz="3200" spc="-130"/>
              <a:t>библиотеки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7874507" y="6338314"/>
            <a:ext cx="1161288" cy="403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604772" y="1600200"/>
            <a:ext cx="5880854" cy="447266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74507" y="6338314"/>
            <a:ext cx="1161288" cy="403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0667" y="1412747"/>
            <a:ext cx="9133331" cy="51282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4604" marR="5080" indent="229870">
              <a:lnSpc>
                <a:spcPct val="100000"/>
              </a:lnSpc>
              <a:spcBef>
                <a:spcPts val="95"/>
              </a:spcBef>
            </a:pPr>
            <a:r>
              <a:rPr dirty="0" spc="-150"/>
              <a:t>Динамика </a:t>
            </a:r>
            <a:r>
              <a:rPr dirty="0" spc="-165"/>
              <a:t>книговыдач </a:t>
            </a:r>
            <a:r>
              <a:rPr dirty="0" spc="-225"/>
              <a:t>растет </a:t>
            </a:r>
            <a:r>
              <a:rPr dirty="0" spc="-75"/>
              <a:t>по  </a:t>
            </a:r>
            <a:r>
              <a:rPr dirty="0" spc="-145"/>
              <a:t>мере </a:t>
            </a:r>
            <a:r>
              <a:rPr dirty="0" spc="-155"/>
              <a:t>внедрения </a:t>
            </a:r>
            <a:r>
              <a:rPr dirty="0" spc="-160"/>
              <a:t>проекта </a:t>
            </a:r>
            <a:r>
              <a:rPr dirty="0" spc="-155"/>
              <a:t>в</a:t>
            </a:r>
            <a:r>
              <a:rPr dirty="0" spc="-765"/>
              <a:t> </a:t>
            </a:r>
            <a:r>
              <a:rPr dirty="0" spc="-200"/>
              <a:t>школах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620" y="1066800"/>
            <a:ext cx="9136379" cy="43815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0" y="1523"/>
            <a:ext cx="4911852" cy="11186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50435" y="1523"/>
            <a:ext cx="2449067" cy="11186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038088" y="1523"/>
            <a:ext cx="3105912" cy="11186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64058" y="117474"/>
            <a:ext cx="862457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pc="-335" b="1">
                <a:latin typeface="Trebuchet MS"/>
                <a:cs typeface="Trebuchet MS"/>
              </a:rPr>
              <a:t>География </a:t>
            </a:r>
            <a:r>
              <a:rPr dirty="0" spc="-235" b="1">
                <a:latin typeface="Trebuchet MS"/>
                <a:cs typeface="Trebuchet MS"/>
              </a:rPr>
              <a:t>проекта </a:t>
            </a:r>
            <a:r>
              <a:rPr dirty="0" spc="-315" b="1">
                <a:solidFill>
                  <a:srgbClr val="FF4B00"/>
                </a:solidFill>
                <a:latin typeface="Trebuchet MS"/>
                <a:cs typeface="Trebuchet MS"/>
              </a:rPr>
              <a:t>ЛитРес:</a:t>
            </a:r>
            <a:r>
              <a:rPr dirty="0" spc="-295" b="1">
                <a:solidFill>
                  <a:srgbClr val="FF4B00"/>
                </a:solidFill>
                <a:latin typeface="Trebuchet MS"/>
                <a:cs typeface="Trebuchet MS"/>
              </a:rPr>
              <a:t> </a:t>
            </a:r>
            <a:r>
              <a:rPr dirty="0" spc="-175"/>
              <a:t>Библиотека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326542" y="5544718"/>
            <a:ext cx="6791959" cy="11233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190" b="1">
                <a:latin typeface="Trebuchet MS"/>
                <a:cs typeface="Trebuchet MS"/>
              </a:rPr>
              <a:t>3 </a:t>
            </a:r>
            <a:r>
              <a:rPr dirty="0" sz="2400" spc="-195" b="1">
                <a:latin typeface="Trebuchet MS"/>
                <a:cs typeface="Trebuchet MS"/>
              </a:rPr>
              <a:t>000 </a:t>
            </a:r>
            <a:r>
              <a:rPr dirty="0" sz="2400" spc="-155" b="1">
                <a:latin typeface="Trebuchet MS"/>
                <a:cs typeface="Trebuchet MS"/>
              </a:rPr>
              <a:t>библиотек </a:t>
            </a:r>
            <a:r>
              <a:rPr dirty="0" sz="2400" spc="-90">
                <a:latin typeface="Trebuchet MS"/>
                <a:cs typeface="Trebuchet MS"/>
              </a:rPr>
              <a:t>работают </a:t>
            </a:r>
            <a:r>
              <a:rPr dirty="0" sz="2400" spc="-180">
                <a:latin typeface="Trebuchet MS"/>
                <a:cs typeface="Trebuchet MS"/>
              </a:rPr>
              <a:t>с</a:t>
            </a:r>
            <a:r>
              <a:rPr dirty="0" sz="2400" spc="-320">
                <a:latin typeface="Trebuchet MS"/>
                <a:cs typeface="Trebuchet MS"/>
              </a:rPr>
              <a:t> </a:t>
            </a:r>
            <a:r>
              <a:rPr dirty="0" sz="2400" spc="-140">
                <a:latin typeface="Trebuchet MS"/>
                <a:cs typeface="Trebuchet MS"/>
              </a:rPr>
              <a:t>ЛитРес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95">
                <a:latin typeface="Trebuchet MS"/>
                <a:cs typeface="Trebuchet MS"/>
              </a:rPr>
              <a:t>Каждый месяц </a:t>
            </a:r>
            <a:r>
              <a:rPr dirty="0" sz="2400" spc="-160" b="1">
                <a:latin typeface="Trebuchet MS"/>
                <a:cs typeface="Trebuchet MS"/>
              </a:rPr>
              <a:t>приобретается </a:t>
            </a:r>
            <a:r>
              <a:rPr dirty="0" sz="2400" spc="-190" b="1">
                <a:latin typeface="Trebuchet MS"/>
                <a:cs typeface="Trebuchet MS"/>
              </a:rPr>
              <a:t>10 </a:t>
            </a:r>
            <a:r>
              <a:rPr dirty="0" sz="2400" spc="-195" b="1">
                <a:latin typeface="Trebuchet MS"/>
                <a:cs typeface="Trebuchet MS"/>
              </a:rPr>
              <a:t>000 </a:t>
            </a:r>
            <a:r>
              <a:rPr dirty="0" sz="2400" spc="-135" b="1">
                <a:latin typeface="Trebuchet MS"/>
                <a:cs typeface="Trebuchet MS"/>
              </a:rPr>
              <a:t>новых</a:t>
            </a:r>
            <a:r>
              <a:rPr dirty="0" sz="2400" spc="-375" b="1">
                <a:latin typeface="Trebuchet MS"/>
                <a:cs typeface="Trebuchet MS"/>
              </a:rPr>
              <a:t> </a:t>
            </a:r>
            <a:r>
              <a:rPr dirty="0" sz="2400" spc="-155" b="1">
                <a:latin typeface="Trebuchet MS"/>
                <a:cs typeface="Trebuchet MS"/>
              </a:rPr>
              <a:t>книг</a:t>
            </a:r>
            <a:endParaRPr sz="2400">
              <a:latin typeface="Trebuchet MS"/>
              <a:cs typeface="Trebuchet MS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95">
                <a:latin typeface="Trebuchet MS"/>
                <a:cs typeface="Trebuchet MS"/>
              </a:rPr>
              <a:t>Каждый месяц </a:t>
            </a:r>
            <a:r>
              <a:rPr dirty="0" sz="2400" spc="-155" b="1">
                <a:latin typeface="Trebuchet MS"/>
                <a:cs typeface="Trebuchet MS"/>
              </a:rPr>
              <a:t>выдается </a:t>
            </a:r>
            <a:r>
              <a:rPr dirty="0" sz="2400" spc="-195" b="1">
                <a:latin typeface="Trebuchet MS"/>
                <a:cs typeface="Trebuchet MS"/>
              </a:rPr>
              <a:t>25 000</a:t>
            </a:r>
            <a:r>
              <a:rPr dirty="0" sz="2400" spc="-415" b="1">
                <a:latin typeface="Trebuchet MS"/>
                <a:cs typeface="Trebuchet MS"/>
              </a:rPr>
              <a:t> </a:t>
            </a:r>
            <a:r>
              <a:rPr dirty="0" sz="2400" spc="-155" b="1">
                <a:latin typeface="Trebuchet MS"/>
                <a:cs typeface="Trebuchet MS"/>
              </a:rPr>
              <a:t>книг</a:t>
            </a:r>
            <a:endParaRPr sz="2400">
              <a:latin typeface="Trebuchet MS"/>
              <a:cs typeface="Trebuchet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874507" y="6338314"/>
            <a:ext cx="1161288" cy="40386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5852" rIns="0" bIns="0" rtlCol="0" vert="horz">
            <a:spAutoFit/>
          </a:bodyPr>
          <a:lstStyle/>
          <a:p>
            <a:pPr algn="ctr" marL="10160" marR="5080" indent="1270">
              <a:lnSpc>
                <a:spcPct val="100000"/>
              </a:lnSpc>
              <a:spcBef>
                <a:spcPts val="100"/>
              </a:spcBef>
            </a:pPr>
            <a:r>
              <a:rPr dirty="0" sz="2400" spc="-85"/>
              <a:t>На</a:t>
            </a:r>
            <a:r>
              <a:rPr dirty="0" sz="2400" spc="-180"/>
              <a:t> </a:t>
            </a:r>
            <a:r>
              <a:rPr dirty="0" sz="2400" spc="-75"/>
              <a:t>долю</a:t>
            </a:r>
            <a:r>
              <a:rPr dirty="0" sz="2400" spc="-180"/>
              <a:t> </a:t>
            </a:r>
            <a:r>
              <a:rPr dirty="0" sz="2400" spc="-45"/>
              <a:t>10</a:t>
            </a:r>
            <a:r>
              <a:rPr dirty="0" sz="2400" spc="-190"/>
              <a:t> </a:t>
            </a:r>
            <a:r>
              <a:rPr dirty="0" sz="2400" spc="-105"/>
              <a:t>самых</a:t>
            </a:r>
            <a:r>
              <a:rPr dirty="0" sz="2400" spc="-185"/>
              <a:t> </a:t>
            </a:r>
            <a:r>
              <a:rPr dirty="0" sz="2400" spc="-100"/>
              <a:t>популярных</a:t>
            </a:r>
            <a:r>
              <a:rPr dirty="0" sz="2400" spc="-180"/>
              <a:t> </a:t>
            </a:r>
            <a:r>
              <a:rPr dirty="0" sz="2400" spc="-120"/>
              <a:t>книг</a:t>
            </a:r>
            <a:r>
              <a:rPr dirty="0" sz="2400" spc="-180"/>
              <a:t> </a:t>
            </a:r>
            <a:r>
              <a:rPr dirty="0" sz="2400" spc="-90"/>
              <a:t>пришлось</a:t>
            </a:r>
            <a:r>
              <a:rPr dirty="0" sz="2400" spc="-180"/>
              <a:t> </a:t>
            </a:r>
            <a:r>
              <a:rPr dirty="0" sz="2400" spc="-125"/>
              <a:t>9,6</a:t>
            </a:r>
            <a:r>
              <a:rPr dirty="0" sz="2400" spc="-195"/>
              <a:t> </a:t>
            </a:r>
            <a:r>
              <a:rPr dirty="0" sz="2400" spc="275"/>
              <a:t>%</a:t>
            </a:r>
            <a:r>
              <a:rPr dirty="0" sz="2400" spc="-190"/>
              <a:t> </a:t>
            </a:r>
            <a:r>
              <a:rPr dirty="0" sz="2400" spc="-145"/>
              <a:t>всех  </a:t>
            </a:r>
            <a:r>
              <a:rPr dirty="0" sz="2400" spc="-95"/>
              <a:t>совершенных </a:t>
            </a:r>
            <a:r>
              <a:rPr dirty="0" sz="2400" spc="-114"/>
              <a:t>книговыдач, </a:t>
            </a:r>
            <a:r>
              <a:rPr dirty="0" sz="2400" spc="-75"/>
              <a:t>на </a:t>
            </a:r>
            <a:r>
              <a:rPr dirty="0" sz="2400" spc="-105"/>
              <a:t>остальные </a:t>
            </a:r>
            <a:r>
              <a:rPr dirty="0" sz="2400" spc="-85"/>
              <a:t>произведения</a:t>
            </a:r>
            <a:r>
              <a:rPr dirty="0" sz="2400" spc="-525"/>
              <a:t> </a:t>
            </a:r>
            <a:r>
              <a:rPr dirty="0" sz="2400" spc="-90"/>
              <a:t>в  </a:t>
            </a:r>
            <a:r>
              <a:rPr dirty="0" sz="2400" spc="-130"/>
              <a:t>каталоге</a:t>
            </a:r>
            <a:r>
              <a:rPr dirty="0" sz="2400" spc="-185"/>
              <a:t> </a:t>
            </a:r>
            <a:r>
              <a:rPr dirty="0" sz="2400" spc="-140"/>
              <a:t>«ЛитРес:</a:t>
            </a:r>
            <a:r>
              <a:rPr dirty="0" sz="2400" spc="-190"/>
              <a:t> </a:t>
            </a:r>
            <a:r>
              <a:rPr dirty="0" sz="2400" spc="-95"/>
              <a:t>Школа»</a:t>
            </a:r>
            <a:r>
              <a:rPr dirty="0" sz="2400" spc="-175"/>
              <a:t> </a:t>
            </a:r>
            <a:r>
              <a:rPr dirty="0" sz="2400" spc="310"/>
              <a:t>–</a:t>
            </a:r>
            <a:r>
              <a:rPr dirty="0" sz="2400" spc="-180"/>
              <a:t> </a:t>
            </a:r>
            <a:r>
              <a:rPr dirty="0" sz="2400" spc="-105"/>
              <a:t>90,4</a:t>
            </a:r>
            <a:r>
              <a:rPr dirty="0" sz="2400" spc="-195"/>
              <a:t> </a:t>
            </a:r>
            <a:r>
              <a:rPr dirty="0" sz="2400" spc="275"/>
              <a:t>%</a:t>
            </a:r>
            <a:r>
              <a:rPr dirty="0" sz="2400" spc="-195"/>
              <a:t> </a:t>
            </a:r>
            <a:r>
              <a:rPr dirty="0" sz="2400" spc="-100"/>
              <a:t>книговыдач</a:t>
            </a:r>
            <a:endParaRPr sz="2400"/>
          </a:p>
        </p:txBody>
      </p:sp>
      <p:sp>
        <p:nvSpPr>
          <p:cNvPr id="3" name="object 3"/>
          <p:cNvSpPr/>
          <p:nvPr/>
        </p:nvSpPr>
        <p:spPr>
          <a:xfrm>
            <a:off x="7459726" y="3138423"/>
            <a:ext cx="546735" cy="1044575"/>
          </a:xfrm>
          <a:custGeom>
            <a:avLst/>
            <a:gdLst/>
            <a:ahLst/>
            <a:cxnLst/>
            <a:rect l="l" t="t" r="r" b="b"/>
            <a:pathLst>
              <a:path w="546734" h="1044575">
                <a:moveTo>
                  <a:pt x="0" y="0"/>
                </a:moveTo>
                <a:lnTo>
                  <a:pt x="0" y="1044067"/>
                </a:lnTo>
                <a:lnTo>
                  <a:pt x="546480" y="154431"/>
                </a:lnTo>
                <a:lnTo>
                  <a:pt x="501031" y="128078"/>
                </a:lnTo>
                <a:lnTo>
                  <a:pt x="454454" y="104106"/>
                </a:lnTo>
                <a:lnTo>
                  <a:pt x="406843" y="82544"/>
                </a:lnTo>
                <a:lnTo>
                  <a:pt x="358292" y="63417"/>
                </a:lnTo>
                <a:lnTo>
                  <a:pt x="308895" y="46753"/>
                </a:lnTo>
                <a:lnTo>
                  <a:pt x="258745" y="32580"/>
                </a:lnTo>
                <a:lnTo>
                  <a:pt x="207937" y="20923"/>
                </a:lnTo>
                <a:lnTo>
                  <a:pt x="156565" y="11809"/>
                </a:lnTo>
                <a:lnTo>
                  <a:pt x="104722" y="5266"/>
                </a:lnTo>
                <a:lnTo>
                  <a:pt x="52502" y="1321"/>
                </a:lnTo>
                <a:lnTo>
                  <a:pt x="0" y="0"/>
                </a:lnTo>
                <a:close/>
              </a:path>
            </a:pathLst>
          </a:custGeom>
          <a:solidFill>
            <a:srgbClr val="FF4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273672" y="3640835"/>
            <a:ext cx="2088514" cy="2088514"/>
          </a:xfrm>
          <a:custGeom>
            <a:avLst/>
            <a:gdLst/>
            <a:ahLst/>
            <a:cxnLst/>
            <a:rect l="l" t="t" r="r" b="b"/>
            <a:pathLst>
              <a:path w="2088515" h="2088514">
                <a:moveTo>
                  <a:pt x="1044067" y="0"/>
                </a:moveTo>
                <a:lnTo>
                  <a:pt x="996278" y="1074"/>
                </a:lnTo>
                <a:lnTo>
                  <a:pt x="949041" y="4265"/>
                </a:lnTo>
                <a:lnTo>
                  <a:pt x="902402" y="9529"/>
                </a:lnTo>
                <a:lnTo>
                  <a:pt x="856405" y="16818"/>
                </a:lnTo>
                <a:lnTo>
                  <a:pt x="811098" y="26086"/>
                </a:lnTo>
                <a:lnTo>
                  <a:pt x="766527" y="37288"/>
                </a:lnTo>
                <a:lnTo>
                  <a:pt x="722737" y="50377"/>
                </a:lnTo>
                <a:lnTo>
                  <a:pt x="679775" y="65308"/>
                </a:lnTo>
                <a:lnTo>
                  <a:pt x="637686" y="82034"/>
                </a:lnTo>
                <a:lnTo>
                  <a:pt x="596518" y="100509"/>
                </a:lnTo>
                <a:lnTo>
                  <a:pt x="556315" y="120687"/>
                </a:lnTo>
                <a:lnTo>
                  <a:pt x="517125" y="142522"/>
                </a:lnTo>
                <a:lnTo>
                  <a:pt x="478992" y="165968"/>
                </a:lnTo>
                <a:lnTo>
                  <a:pt x="441964" y="190979"/>
                </a:lnTo>
                <a:lnTo>
                  <a:pt x="406086" y="217509"/>
                </a:lnTo>
                <a:lnTo>
                  <a:pt x="371405" y="245512"/>
                </a:lnTo>
                <a:lnTo>
                  <a:pt x="337966" y="274942"/>
                </a:lnTo>
                <a:lnTo>
                  <a:pt x="305815" y="305752"/>
                </a:lnTo>
                <a:lnTo>
                  <a:pt x="275000" y="337897"/>
                </a:lnTo>
                <a:lnTo>
                  <a:pt x="245565" y="371331"/>
                </a:lnTo>
                <a:lnTo>
                  <a:pt x="217557" y="406007"/>
                </a:lnTo>
                <a:lnTo>
                  <a:pt x="191022" y="441880"/>
                </a:lnTo>
                <a:lnTo>
                  <a:pt x="166006" y="478903"/>
                </a:lnTo>
                <a:lnTo>
                  <a:pt x="142555" y="517031"/>
                </a:lnTo>
                <a:lnTo>
                  <a:pt x="120715" y="556217"/>
                </a:lnTo>
                <a:lnTo>
                  <a:pt x="100532" y="596415"/>
                </a:lnTo>
                <a:lnTo>
                  <a:pt x="82053" y="637579"/>
                </a:lnTo>
                <a:lnTo>
                  <a:pt x="65324" y="679664"/>
                </a:lnTo>
                <a:lnTo>
                  <a:pt x="50390" y="722622"/>
                </a:lnTo>
                <a:lnTo>
                  <a:pt x="37298" y="766409"/>
                </a:lnTo>
                <a:lnTo>
                  <a:pt x="26093" y="810978"/>
                </a:lnTo>
                <a:lnTo>
                  <a:pt x="16822" y="856283"/>
                </a:lnTo>
                <a:lnTo>
                  <a:pt x="9531" y="902277"/>
                </a:lnTo>
                <a:lnTo>
                  <a:pt x="4267" y="948916"/>
                </a:lnTo>
                <a:lnTo>
                  <a:pt x="1074" y="996152"/>
                </a:lnTo>
                <a:lnTo>
                  <a:pt x="0" y="1043939"/>
                </a:lnTo>
                <a:lnTo>
                  <a:pt x="1074" y="1091738"/>
                </a:lnTo>
                <a:lnTo>
                  <a:pt x="4267" y="1138984"/>
                </a:lnTo>
                <a:lnTo>
                  <a:pt x="9531" y="1185631"/>
                </a:lnTo>
                <a:lnTo>
                  <a:pt x="16822" y="1231635"/>
                </a:lnTo>
                <a:lnTo>
                  <a:pt x="26093" y="1276948"/>
                </a:lnTo>
                <a:lnTo>
                  <a:pt x="37298" y="1321524"/>
                </a:lnTo>
                <a:lnTo>
                  <a:pt x="50390" y="1365318"/>
                </a:lnTo>
                <a:lnTo>
                  <a:pt x="65324" y="1408284"/>
                </a:lnTo>
                <a:lnTo>
                  <a:pt x="82053" y="1450375"/>
                </a:lnTo>
                <a:lnTo>
                  <a:pt x="100532" y="1491546"/>
                </a:lnTo>
                <a:lnTo>
                  <a:pt x="120715" y="1531750"/>
                </a:lnTo>
                <a:lnTo>
                  <a:pt x="142555" y="1570941"/>
                </a:lnTo>
                <a:lnTo>
                  <a:pt x="166006" y="1609074"/>
                </a:lnTo>
                <a:lnTo>
                  <a:pt x="191022" y="1646101"/>
                </a:lnTo>
                <a:lnTo>
                  <a:pt x="217557" y="1681979"/>
                </a:lnTo>
                <a:lnTo>
                  <a:pt x="245565" y="1716659"/>
                </a:lnTo>
                <a:lnTo>
                  <a:pt x="275000" y="1750096"/>
                </a:lnTo>
                <a:lnTo>
                  <a:pt x="305816" y="1782244"/>
                </a:lnTo>
                <a:lnTo>
                  <a:pt x="337966" y="1813058"/>
                </a:lnTo>
                <a:lnTo>
                  <a:pt x="371405" y="1842490"/>
                </a:lnTo>
                <a:lnTo>
                  <a:pt x="406086" y="1870496"/>
                </a:lnTo>
                <a:lnTo>
                  <a:pt x="441964" y="1897028"/>
                </a:lnTo>
                <a:lnTo>
                  <a:pt x="478992" y="1922041"/>
                </a:lnTo>
                <a:lnTo>
                  <a:pt x="517125" y="1945489"/>
                </a:lnTo>
                <a:lnTo>
                  <a:pt x="556315" y="1967326"/>
                </a:lnTo>
                <a:lnTo>
                  <a:pt x="596518" y="1987505"/>
                </a:lnTo>
                <a:lnTo>
                  <a:pt x="637686" y="2005981"/>
                </a:lnTo>
                <a:lnTo>
                  <a:pt x="679775" y="2022708"/>
                </a:lnTo>
                <a:lnTo>
                  <a:pt x="722737" y="2037639"/>
                </a:lnTo>
                <a:lnTo>
                  <a:pt x="766527" y="2050729"/>
                </a:lnTo>
                <a:lnTo>
                  <a:pt x="811098" y="2061931"/>
                </a:lnTo>
                <a:lnTo>
                  <a:pt x="856405" y="2071200"/>
                </a:lnTo>
                <a:lnTo>
                  <a:pt x="902402" y="2078489"/>
                </a:lnTo>
                <a:lnTo>
                  <a:pt x="949041" y="2083753"/>
                </a:lnTo>
                <a:lnTo>
                  <a:pt x="996278" y="2086945"/>
                </a:lnTo>
                <a:lnTo>
                  <a:pt x="1044067" y="2088019"/>
                </a:lnTo>
                <a:lnTo>
                  <a:pt x="1091854" y="2086945"/>
                </a:lnTo>
                <a:lnTo>
                  <a:pt x="1139090" y="2083753"/>
                </a:lnTo>
                <a:lnTo>
                  <a:pt x="1185729" y="2078489"/>
                </a:lnTo>
                <a:lnTo>
                  <a:pt x="1231723" y="2071200"/>
                </a:lnTo>
                <a:lnTo>
                  <a:pt x="1277028" y="2061931"/>
                </a:lnTo>
                <a:lnTo>
                  <a:pt x="1321597" y="2050729"/>
                </a:lnTo>
                <a:lnTo>
                  <a:pt x="1365384" y="2037639"/>
                </a:lnTo>
                <a:lnTo>
                  <a:pt x="1408342" y="2022708"/>
                </a:lnTo>
                <a:lnTo>
                  <a:pt x="1450427" y="2005981"/>
                </a:lnTo>
                <a:lnTo>
                  <a:pt x="1491591" y="1987505"/>
                </a:lnTo>
                <a:lnTo>
                  <a:pt x="1531789" y="1967326"/>
                </a:lnTo>
                <a:lnTo>
                  <a:pt x="1570975" y="1945489"/>
                </a:lnTo>
                <a:lnTo>
                  <a:pt x="1609103" y="1922041"/>
                </a:lnTo>
                <a:lnTo>
                  <a:pt x="1646126" y="1897028"/>
                </a:lnTo>
                <a:lnTo>
                  <a:pt x="1681999" y="1870496"/>
                </a:lnTo>
                <a:lnTo>
                  <a:pt x="1716675" y="1842490"/>
                </a:lnTo>
                <a:lnTo>
                  <a:pt x="1750109" y="1813058"/>
                </a:lnTo>
                <a:lnTo>
                  <a:pt x="1782254" y="1782244"/>
                </a:lnTo>
                <a:lnTo>
                  <a:pt x="1813064" y="1750096"/>
                </a:lnTo>
                <a:lnTo>
                  <a:pt x="1842494" y="1716659"/>
                </a:lnTo>
                <a:lnTo>
                  <a:pt x="1870497" y="1681979"/>
                </a:lnTo>
                <a:lnTo>
                  <a:pt x="1897027" y="1646101"/>
                </a:lnTo>
                <a:lnTo>
                  <a:pt x="1922038" y="1609074"/>
                </a:lnTo>
                <a:lnTo>
                  <a:pt x="1945484" y="1570941"/>
                </a:lnTo>
                <a:lnTo>
                  <a:pt x="1967319" y="1531750"/>
                </a:lnTo>
                <a:lnTo>
                  <a:pt x="1987497" y="1491546"/>
                </a:lnTo>
                <a:lnTo>
                  <a:pt x="2005972" y="1450375"/>
                </a:lnTo>
                <a:lnTo>
                  <a:pt x="2022698" y="1408284"/>
                </a:lnTo>
                <a:lnTo>
                  <a:pt x="2037629" y="1365318"/>
                </a:lnTo>
                <a:lnTo>
                  <a:pt x="2050718" y="1321524"/>
                </a:lnTo>
                <a:lnTo>
                  <a:pt x="2061920" y="1276948"/>
                </a:lnTo>
                <a:lnTo>
                  <a:pt x="2071188" y="1231635"/>
                </a:lnTo>
                <a:lnTo>
                  <a:pt x="2078477" y="1185631"/>
                </a:lnTo>
                <a:lnTo>
                  <a:pt x="2083741" y="1138984"/>
                </a:lnTo>
                <a:lnTo>
                  <a:pt x="2086932" y="1091738"/>
                </a:lnTo>
                <a:lnTo>
                  <a:pt x="2088006" y="1043939"/>
                </a:lnTo>
                <a:lnTo>
                  <a:pt x="1044067" y="1043939"/>
                </a:lnTo>
                <a:lnTo>
                  <a:pt x="1044067" y="0"/>
                </a:lnTo>
                <a:close/>
              </a:path>
              <a:path w="2088515" h="2088514">
                <a:moveTo>
                  <a:pt x="1590548" y="154431"/>
                </a:moveTo>
                <a:lnTo>
                  <a:pt x="1044067" y="1043939"/>
                </a:lnTo>
                <a:lnTo>
                  <a:pt x="2088006" y="1043939"/>
                </a:lnTo>
                <a:lnTo>
                  <a:pt x="2086845" y="994634"/>
                </a:lnTo>
                <a:lnTo>
                  <a:pt x="2083388" y="945720"/>
                </a:lnTo>
                <a:lnTo>
                  <a:pt x="2077671" y="897264"/>
                </a:lnTo>
                <a:lnTo>
                  <a:pt x="2069734" y="849336"/>
                </a:lnTo>
                <a:lnTo>
                  <a:pt x="2059615" y="802003"/>
                </a:lnTo>
                <a:lnTo>
                  <a:pt x="2047351" y="755333"/>
                </a:lnTo>
                <a:lnTo>
                  <a:pt x="2032980" y="709395"/>
                </a:lnTo>
                <a:lnTo>
                  <a:pt x="2016541" y="664257"/>
                </a:lnTo>
                <a:lnTo>
                  <a:pt x="1998073" y="619986"/>
                </a:lnTo>
                <a:lnTo>
                  <a:pt x="1977611" y="576651"/>
                </a:lnTo>
                <a:lnTo>
                  <a:pt x="1955196" y="534320"/>
                </a:lnTo>
                <a:lnTo>
                  <a:pt x="1930865" y="493062"/>
                </a:lnTo>
                <a:lnTo>
                  <a:pt x="1904656" y="452943"/>
                </a:lnTo>
                <a:lnTo>
                  <a:pt x="1876607" y="414033"/>
                </a:lnTo>
                <a:lnTo>
                  <a:pt x="1846756" y="376400"/>
                </a:lnTo>
                <a:lnTo>
                  <a:pt x="1815141" y="340111"/>
                </a:lnTo>
                <a:lnTo>
                  <a:pt x="1781801" y="305235"/>
                </a:lnTo>
                <a:lnTo>
                  <a:pt x="1746773" y="271840"/>
                </a:lnTo>
                <a:lnTo>
                  <a:pt x="1710096" y="239994"/>
                </a:lnTo>
                <a:lnTo>
                  <a:pt x="1671807" y="209765"/>
                </a:lnTo>
                <a:lnTo>
                  <a:pt x="1631945" y="181222"/>
                </a:lnTo>
                <a:lnTo>
                  <a:pt x="1590548" y="154431"/>
                </a:lnTo>
                <a:close/>
              </a:path>
            </a:pathLst>
          </a:custGeom>
          <a:solidFill>
            <a:srgbClr val="FF4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6833743" y="4871720"/>
            <a:ext cx="429259" cy="579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dirty="0" sz="1800" spc="-105">
                <a:latin typeface="Trebuchet MS"/>
                <a:cs typeface="Trebuchet MS"/>
              </a:rPr>
              <a:t>90</a:t>
            </a:r>
            <a:r>
              <a:rPr dirty="0" sz="1800" spc="-85">
                <a:latin typeface="Trebuchet MS"/>
                <a:cs typeface="Trebuchet MS"/>
              </a:rPr>
              <a:t>,</a:t>
            </a:r>
            <a:r>
              <a:rPr dirty="0" sz="1800" spc="-35">
                <a:latin typeface="Trebuchet MS"/>
                <a:cs typeface="Trebuchet MS"/>
              </a:rPr>
              <a:t>4</a:t>
            </a:r>
            <a:endParaRPr sz="18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dirty="0" sz="1800" spc="204">
                <a:latin typeface="Trebuchet MS"/>
                <a:cs typeface="Trebuchet MS"/>
              </a:rPr>
              <a:t>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07608" y="1953767"/>
            <a:ext cx="113030" cy="111760"/>
          </a:xfrm>
          <a:custGeom>
            <a:avLst/>
            <a:gdLst/>
            <a:ahLst/>
            <a:cxnLst/>
            <a:rect l="l" t="t" r="r" b="b"/>
            <a:pathLst>
              <a:path w="113029" h="111760">
                <a:moveTo>
                  <a:pt x="0" y="111251"/>
                </a:moveTo>
                <a:lnTo>
                  <a:pt x="112775" y="111251"/>
                </a:lnTo>
                <a:lnTo>
                  <a:pt x="112775" y="0"/>
                </a:lnTo>
                <a:lnTo>
                  <a:pt x="0" y="0"/>
                </a:lnTo>
                <a:lnTo>
                  <a:pt x="0" y="111251"/>
                </a:lnTo>
                <a:close/>
              </a:path>
            </a:pathLst>
          </a:custGeom>
          <a:solidFill>
            <a:srgbClr val="FF4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007608" y="2520695"/>
            <a:ext cx="113030" cy="113030"/>
          </a:xfrm>
          <a:custGeom>
            <a:avLst/>
            <a:gdLst/>
            <a:ahLst/>
            <a:cxnLst/>
            <a:rect l="l" t="t" r="r" b="b"/>
            <a:pathLst>
              <a:path w="113029" h="113030">
                <a:moveTo>
                  <a:pt x="0" y="112775"/>
                </a:moveTo>
                <a:lnTo>
                  <a:pt x="112775" y="112775"/>
                </a:lnTo>
                <a:lnTo>
                  <a:pt x="112775" y="0"/>
                </a:lnTo>
                <a:lnTo>
                  <a:pt x="0" y="0"/>
                </a:lnTo>
                <a:lnTo>
                  <a:pt x="0" y="112775"/>
                </a:lnTo>
                <a:close/>
              </a:path>
            </a:pathLst>
          </a:custGeom>
          <a:solidFill>
            <a:srgbClr val="FF4B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6159246" y="1853311"/>
            <a:ext cx="2385060" cy="1292225"/>
          </a:xfrm>
          <a:prstGeom prst="rect">
            <a:avLst/>
          </a:prstGeom>
        </p:spPr>
        <p:txBody>
          <a:bodyPr wrap="square" lIns="0" tIns="7620" rIns="0" bIns="0" rtlCol="0" vert="horz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60"/>
              </a:spcBef>
            </a:pPr>
            <a:r>
              <a:rPr dirty="0" sz="1600" spc="-80">
                <a:latin typeface="Trebuchet MS"/>
                <a:cs typeface="Trebuchet MS"/>
              </a:rPr>
              <a:t>Доля </a:t>
            </a:r>
            <a:r>
              <a:rPr dirty="0" sz="1600" spc="-35">
                <a:latin typeface="Trebuchet MS"/>
                <a:cs typeface="Trebuchet MS"/>
              </a:rPr>
              <a:t>10 </a:t>
            </a:r>
            <a:r>
              <a:rPr dirty="0" sz="1600" spc="-70">
                <a:latin typeface="Trebuchet MS"/>
                <a:cs typeface="Trebuchet MS"/>
              </a:rPr>
              <a:t>самых</a:t>
            </a:r>
            <a:r>
              <a:rPr dirty="0" sz="1600" spc="-300">
                <a:latin typeface="Trebuchet MS"/>
                <a:cs typeface="Trebuchet MS"/>
              </a:rPr>
              <a:t> </a:t>
            </a:r>
            <a:r>
              <a:rPr dirty="0" sz="1600" spc="-70">
                <a:latin typeface="Trebuchet MS"/>
                <a:cs typeface="Trebuchet MS"/>
              </a:rPr>
              <a:t>популярных  </a:t>
            </a:r>
            <a:r>
              <a:rPr dirty="0" sz="1600" spc="-80">
                <a:latin typeface="Trebuchet MS"/>
                <a:cs typeface="Trebuchet MS"/>
              </a:rPr>
              <a:t>книг</a:t>
            </a:r>
            <a:endParaRPr sz="16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1600" spc="-45">
                <a:latin typeface="Trebuchet MS"/>
                <a:cs typeface="Trebuchet MS"/>
              </a:rPr>
              <a:t>Общий</a:t>
            </a:r>
            <a:r>
              <a:rPr dirty="0" sz="1600" spc="-125">
                <a:latin typeface="Trebuchet MS"/>
                <a:cs typeface="Trebuchet MS"/>
              </a:rPr>
              <a:t> </a:t>
            </a:r>
            <a:r>
              <a:rPr dirty="0" sz="1600" spc="-85">
                <a:latin typeface="Trebuchet MS"/>
                <a:cs typeface="Trebuchet MS"/>
              </a:rPr>
              <a:t>каталог</a:t>
            </a:r>
            <a:endParaRPr sz="1600">
              <a:latin typeface="Trebuchet MS"/>
              <a:cs typeface="Trebuchet MS"/>
            </a:endParaRPr>
          </a:p>
          <a:p>
            <a:pPr marL="1564005">
              <a:lnSpc>
                <a:spcPct val="100000"/>
              </a:lnSpc>
              <a:spcBef>
                <a:spcPts val="1430"/>
              </a:spcBef>
            </a:pPr>
            <a:r>
              <a:rPr dirty="0" sz="1800" spc="-95">
                <a:latin typeface="Trebuchet MS"/>
                <a:cs typeface="Trebuchet MS"/>
              </a:rPr>
              <a:t>9,6</a:t>
            </a:r>
            <a:r>
              <a:rPr dirty="0" sz="1800" spc="-150">
                <a:latin typeface="Trebuchet MS"/>
                <a:cs typeface="Trebuchet MS"/>
              </a:rPr>
              <a:t> </a:t>
            </a:r>
            <a:r>
              <a:rPr dirty="0" sz="1800" spc="204">
                <a:latin typeface="Trebuchet MS"/>
                <a:cs typeface="Trebuchet MS"/>
              </a:rPr>
              <a:t>%</a:t>
            </a:r>
            <a:endParaRPr sz="1800">
              <a:latin typeface="Trebuchet MS"/>
              <a:cs typeface="Trebuchet M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7874507" y="6338314"/>
            <a:ext cx="1161288" cy="403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graphicFrame>
        <p:nvGraphicFramePr>
          <p:cNvPr id="10" name="object 10"/>
          <p:cNvGraphicFramePr>
            <a:graphicFrameLocks noGrp="1"/>
          </p:cNvGraphicFramePr>
          <p:nvPr/>
        </p:nvGraphicFramePr>
        <p:xfrm>
          <a:off x="965250" y="1766442"/>
          <a:ext cx="4699635" cy="487426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4190"/>
                <a:gridCol w="2090420"/>
                <a:gridCol w="1149985"/>
                <a:gridCol w="935989"/>
              </a:tblGrid>
              <a:tr h="100774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dirty="0" sz="1000" spc="-55" b="1">
                          <a:latin typeface="Trebuchet MS"/>
                          <a:cs typeface="Trebuchet MS"/>
                        </a:rPr>
                        <a:t>Название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85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dirty="0" sz="1000" spc="-60" b="1">
                          <a:latin typeface="Trebuchet MS"/>
                          <a:cs typeface="Trebuchet MS"/>
                        </a:rPr>
                        <a:t>Автор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marL="74930" marR="90805">
                        <a:lnSpc>
                          <a:spcPct val="114999"/>
                        </a:lnSpc>
                      </a:pPr>
                      <a:r>
                        <a:rPr dirty="0" sz="1000" spc="-70" b="1">
                          <a:latin typeface="Trebuchet MS"/>
                          <a:cs typeface="Trebuchet MS"/>
                        </a:rPr>
                        <a:t>Количество  </a:t>
                      </a:r>
                      <a:r>
                        <a:rPr dirty="0" sz="1000" b="1"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dirty="0" sz="1000" b="1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dirty="0" sz="1000" b="1">
                          <a:latin typeface="Trebuchet MS"/>
                          <a:cs typeface="Trebuchet MS"/>
                        </a:rPr>
                        <a:t>ве</a:t>
                      </a:r>
                      <a:r>
                        <a:rPr dirty="0" sz="1000" spc="5" b="1">
                          <a:latin typeface="Trebuchet MS"/>
                          <a:cs typeface="Trebuchet MS"/>
                        </a:rPr>
                        <a:t>р</a:t>
                      </a:r>
                      <a:r>
                        <a:rPr dirty="0" sz="1000" spc="-5" b="1">
                          <a:latin typeface="Trebuchet MS"/>
                          <a:cs typeface="Trebuchet MS"/>
                        </a:rPr>
                        <a:t>ш</a:t>
                      </a:r>
                      <a:r>
                        <a:rPr dirty="0" sz="1000" b="1">
                          <a:latin typeface="Trebuchet MS"/>
                          <a:cs typeface="Trebuchet MS"/>
                        </a:rPr>
                        <a:t>е</a:t>
                      </a:r>
                      <a:r>
                        <a:rPr dirty="0" sz="1000" spc="-5" b="1">
                          <a:latin typeface="Trebuchet MS"/>
                          <a:cs typeface="Trebuchet MS"/>
                        </a:rPr>
                        <a:t>н</a:t>
                      </a:r>
                      <a:r>
                        <a:rPr dirty="0" sz="1000" spc="-10" b="1">
                          <a:latin typeface="Trebuchet MS"/>
                          <a:cs typeface="Trebuchet MS"/>
                        </a:rPr>
                        <a:t>н</a:t>
                      </a:r>
                      <a:r>
                        <a:rPr dirty="0" sz="1000" b="1">
                          <a:latin typeface="Trebuchet MS"/>
                          <a:cs typeface="Trebuchet MS"/>
                        </a:rPr>
                        <a:t>ых  </a:t>
                      </a:r>
                      <a:r>
                        <a:rPr dirty="0" sz="1000" spc="-60" b="1">
                          <a:latin typeface="Trebuchet MS"/>
                          <a:cs typeface="Trebuchet MS"/>
                        </a:rPr>
                        <a:t>книговыдач  </a:t>
                      </a:r>
                      <a:r>
                        <a:rPr dirty="0" sz="1000" spc="-85" b="1">
                          <a:latin typeface="Trebuchet MS"/>
                          <a:cs typeface="Trebuchet MS"/>
                        </a:rPr>
                        <a:t>(22.08.2017)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38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000" b="1">
                          <a:latin typeface="Trebuchet MS"/>
                          <a:cs typeface="Trebuchet MS"/>
                        </a:rPr>
                        <a:t>1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730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100" spc="-30">
                          <a:latin typeface="Trebuchet MS"/>
                          <a:cs typeface="Trebuchet MS"/>
                        </a:rPr>
                        <a:t>Пеппи </a:t>
                      </a:r>
                      <a:r>
                        <a:rPr dirty="0" sz="1100" spc="-35">
                          <a:latin typeface="Trebuchet MS"/>
                          <a:cs typeface="Trebuchet MS"/>
                        </a:rPr>
                        <a:t>Длинный</a:t>
                      </a:r>
                      <a:r>
                        <a:rPr dirty="0" sz="11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50">
                          <a:latin typeface="Trebuchet MS"/>
                          <a:cs typeface="Trebuchet MS"/>
                        </a:rPr>
                        <a:t>чулок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692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100" spc="-45">
                          <a:latin typeface="Trebuchet MS"/>
                          <a:cs typeface="Trebuchet MS"/>
                        </a:rPr>
                        <a:t>Астрид</a:t>
                      </a:r>
                      <a:r>
                        <a:rPr dirty="0" sz="1100" spc="-114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45">
                          <a:latin typeface="Trebuchet MS"/>
                          <a:cs typeface="Trebuchet MS"/>
                        </a:rPr>
                        <a:t>Линдгрен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692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736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1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20">
                          <a:latin typeface="Trebuchet MS"/>
                          <a:cs typeface="Trebuchet MS"/>
                        </a:rPr>
                        <a:t>952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692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44170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705"/>
                        </a:spcBef>
                      </a:pPr>
                      <a:r>
                        <a:rPr dirty="0" sz="1000" b="1">
                          <a:latin typeface="Trebuchet MS"/>
                          <a:cs typeface="Trebuchet MS"/>
                        </a:rPr>
                        <a:t>2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8953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100" spc="-45">
                          <a:latin typeface="Trebuchet MS"/>
                          <a:cs typeface="Trebuchet MS"/>
                        </a:rPr>
                        <a:t>Повести</a:t>
                      </a:r>
                      <a:r>
                        <a:rPr dirty="0" sz="1100" spc="-10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45">
                          <a:latin typeface="Trebuchet MS"/>
                          <a:cs typeface="Trebuchet MS"/>
                        </a:rPr>
                        <a:t>Белкина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857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875" marR="1270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100" spc="-45">
                          <a:latin typeface="Trebuchet MS"/>
                          <a:cs typeface="Trebuchet MS"/>
                        </a:rPr>
                        <a:t>Александр  </a:t>
                      </a:r>
                      <a:r>
                        <a:rPr dirty="0" sz="1100" spc="-60">
                          <a:latin typeface="Trebuchet MS"/>
                          <a:cs typeface="Trebuchet MS"/>
                        </a:rPr>
                        <a:t>Сергеевич</a:t>
                      </a:r>
                      <a:r>
                        <a:rPr dirty="0" sz="1100" spc="-15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35">
                          <a:latin typeface="Trebuchet MS"/>
                          <a:cs typeface="Trebuchet MS"/>
                        </a:rPr>
                        <a:t>Пушкин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9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7366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1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20">
                          <a:latin typeface="Trebuchet MS"/>
                          <a:cs typeface="Trebuchet MS"/>
                        </a:rPr>
                        <a:t>859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857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5124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dirty="0" sz="1000" b="1">
                          <a:latin typeface="Trebuchet MS"/>
                          <a:cs typeface="Trebuchet MS"/>
                        </a:rPr>
                        <a:t>3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240" marR="108585">
                        <a:lnSpc>
                          <a:spcPct val="100000"/>
                        </a:lnSpc>
                        <a:spcBef>
                          <a:spcPts val="670"/>
                        </a:spcBef>
                      </a:pPr>
                      <a:r>
                        <a:rPr dirty="0" sz="1100" spc="-45">
                          <a:latin typeface="Trebuchet MS"/>
                          <a:cs typeface="Trebuchet MS"/>
                        </a:rPr>
                        <a:t>Василий </a:t>
                      </a:r>
                      <a:r>
                        <a:rPr dirty="0" sz="1100" spc="-70">
                          <a:latin typeface="Trebuchet MS"/>
                          <a:cs typeface="Trebuchet MS"/>
                        </a:rPr>
                        <a:t>Теркин.</a:t>
                      </a:r>
                      <a:r>
                        <a:rPr dirty="0" sz="1100" spc="-1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55">
                          <a:latin typeface="Trebuchet MS"/>
                          <a:cs typeface="Trebuchet MS"/>
                        </a:rPr>
                        <a:t>Стихотворения.  </a:t>
                      </a:r>
                      <a:r>
                        <a:rPr dirty="0" sz="1100" spc="-25">
                          <a:latin typeface="Trebuchet MS"/>
                          <a:cs typeface="Trebuchet MS"/>
                        </a:rPr>
                        <a:t>Поэмы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8509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875" marR="35433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dirty="0" sz="1100" spc="-45">
                          <a:latin typeface="Trebuchet MS"/>
                          <a:cs typeface="Trebuchet MS"/>
                        </a:rPr>
                        <a:t>Александр  </a:t>
                      </a:r>
                      <a:r>
                        <a:rPr dirty="0" sz="1100" spc="-60">
                          <a:latin typeface="Trebuchet MS"/>
                          <a:cs typeface="Trebuchet MS"/>
                        </a:rPr>
                        <a:t>Трифонович  </a:t>
                      </a:r>
                      <a:r>
                        <a:rPr dirty="0" sz="1100" spc="-5">
                          <a:latin typeface="Trebuchet MS"/>
                          <a:cs typeface="Trebuchet MS"/>
                        </a:rPr>
                        <a:t>Тва</a:t>
                      </a:r>
                      <a:r>
                        <a:rPr dirty="0" sz="1100" spc="-10">
                          <a:latin typeface="Trebuchet MS"/>
                          <a:cs typeface="Trebuchet MS"/>
                        </a:rPr>
                        <a:t>р</a:t>
                      </a:r>
                      <a:r>
                        <a:rPr dirty="0" sz="1100" spc="-10">
                          <a:latin typeface="Trebuchet MS"/>
                          <a:cs typeface="Trebuchet MS"/>
                        </a:rPr>
                        <a:t>д</a:t>
                      </a:r>
                      <a:r>
                        <a:rPr dirty="0" sz="1100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dirty="0" sz="1100">
                          <a:latin typeface="Trebuchet MS"/>
                          <a:cs typeface="Trebuchet MS"/>
                        </a:rPr>
                        <a:t>вский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r" marR="73660">
                        <a:lnSpc>
                          <a:spcPct val="100000"/>
                        </a:lnSpc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1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20">
                          <a:latin typeface="Trebuchet MS"/>
                          <a:cs typeface="Trebuchet MS"/>
                        </a:rPr>
                        <a:t>605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1000" b="1">
                          <a:latin typeface="Trebuchet MS"/>
                          <a:cs typeface="Trebuchet MS"/>
                        </a:rPr>
                        <a:t>4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730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100" spc="-40">
                          <a:latin typeface="Trebuchet MS"/>
                          <a:cs typeface="Trebuchet MS"/>
                        </a:rPr>
                        <a:t>Судьба</a:t>
                      </a:r>
                      <a:r>
                        <a:rPr dirty="0" sz="1100" spc="-9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50">
                          <a:latin typeface="Trebuchet MS"/>
                          <a:cs typeface="Trebuchet MS"/>
                        </a:rPr>
                        <a:t>человека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692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Михаил</a:t>
                      </a:r>
                      <a:r>
                        <a:rPr dirty="0" sz="1100" spc="-12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35">
                          <a:latin typeface="Trebuchet MS"/>
                          <a:cs typeface="Trebuchet MS"/>
                        </a:rPr>
                        <a:t>Шолохов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692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7366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1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20">
                          <a:latin typeface="Trebuchet MS"/>
                          <a:cs typeface="Trebuchet MS"/>
                        </a:rPr>
                        <a:t>387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692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5118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000" b="1">
                          <a:latin typeface="Trebuchet MS"/>
                          <a:cs typeface="Trebuchet MS"/>
                        </a:rPr>
                        <a:t>5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508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5240">
                        <a:lnSpc>
                          <a:spcPct val="100000"/>
                        </a:lnSpc>
                      </a:pPr>
                      <a:r>
                        <a:rPr dirty="0" sz="1100" spc="-25">
                          <a:latin typeface="Trebuchet MS"/>
                          <a:cs typeface="Trebuchet MS"/>
                        </a:rPr>
                        <a:t>Мастер </a:t>
                      </a:r>
                      <a:r>
                        <a:rPr dirty="0" sz="1100" spc="-35">
                          <a:latin typeface="Trebuchet MS"/>
                          <a:cs typeface="Trebuchet MS"/>
                        </a:rPr>
                        <a:t>и</a:t>
                      </a:r>
                      <a:r>
                        <a:rPr dirty="0" sz="11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30">
                          <a:latin typeface="Trebuchet MS"/>
                          <a:cs typeface="Trebuchet MS"/>
                        </a:rPr>
                        <a:t>Маргарита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875" marR="34480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Михаил  </a:t>
                      </a:r>
                      <a:r>
                        <a:rPr dirty="0" sz="1100" spc="-5"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dirty="0" sz="1100" spc="-10">
                          <a:latin typeface="Trebuchet MS"/>
                          <a:cs typeface="Trebuchet MS"/>
                        </a:rPr>
                        <a:t>ф</a:t>
                      </a:r>
                      <a:r>
                        <a:rPr dirty="0" sz="1100">
                          <a:latin typeface="Trebuchet MS"/>
                          <a:cs typeface="Trebuchet MS"/>
                        </a:rPr>
                        <a:t>а</a:t>
                      </a:r>
                      <a:r>
                        <a:rPr dirty="0" sz="1100" spc="-10">
                          <a:latin typeface="Trebuchet MS"/>
                          <a:cs typeface="Trebuchet MS"/>
                        </a:rPr>
                        <a:t>н</a:t>
                      </a:r>
                      <a:r>
                        <a:rPr dirty="0" sz="1100">
                          <a:latin typeface="Trebuchet MS"/>
                          <a:cs typeface="Trebuchet MS"/>
                        </a:rPr>
                        <a:t>ас</a:t>
                      </a:r>
                      <a:r>
                        <a:rPr dirty="0" sz="1100" spc="-10">
                          <a:latin typeface="Trebuchet MS"/>
                          <a:cs typeface="Trebuchet MS"/>
                        </a:rPr>
                        <a:t>ь</a:t>
                      </a:r>
                      <a:r>
                        <a:rPr dirty="0" sz="1100">
                          <a:latin typeface="Trebuchet MS"/>
                          <a:cs typeface="Trebuchet MS"/>
                        </a:rPr>
                        <a:t>евич  </a:t>
                      </a:r>
                      <a:r>
                        <a:rPr dirty="0" sz="1100" spc="-50">
                          <a:latin typeface="Trebuchet MS"/>
                          <a:cs typeface="Trebuchet MS"/>
                        </a:rPr>
                        <a:t>Булгаков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9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r" marR="73025">
                        <a:lnSpc>
                          <a:spcPct val="100000"/>
                        </a:lnSpc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100" spc="-18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15">
                          <a:latin typeface="Trebuchet MS"/>
                          <a:cs typeface="Trebuchet MS"/>
                        </a:rPr>
                        <a:t>380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2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000" b="1">
                          <a:latin typeface="Trebuchet MS"/>
                          <a:cs typeface="Trebuchet MS"/>
                        </a:rPr>
                        <a:t>6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100" spc="-45">
                          <a:latin typeface="Trebuchet MS"/>
                          <a:cs typeface="Trebuchet MS"/>
                        </a:rPr>
                        <a:t>Герой нашего</a:t>
                      </a:r>
                      <a:r>
                        <a:rPr dirty="0" sz="1100" spc="-17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35">
                          <a:latin typeface="Trebuchet MS"/>
                          <a:cs typeface="Trebuchet MS"/>
                        </a:rPr>
                        <a:t>времени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857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875" marR="8382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Михаил</a:t>
                      </a:r>
                      <a:r>
                        <a:rPr dirty="0" sz="1100" spc="-17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40">
                          <a:latin typeface="Trebuchet MS"/>
                          <a:cs typeface="Trebuchet MS"/>
                        </a:rPr>
                        <a:t>Юрьевич  </a:t>
                      </a:r>
                      <a:r>
                        <a:rPr dirty="0" sz="1100" spc="-35">
                          <a:latin typeface="Trebuchet MS"/>
                          <a:cs typeface="Trebuchet MS"/>
                        </a:rPr>
                        <a:t>Лермонтов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9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7366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1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20">
                          <a:latin typeface="Trebuchet MS"/>
                          <a:cs typeface="Trebuchet MS"/>
                        </a:rPr>
                        <a:t>313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857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000" b="1">
                          <a:latin typeface="Trebuchet MS"/>
                          <a:cs typeface="Trebuchet MS"/>
                        </a:rPr>
                        <a:t>7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100" spc="-50">
                          <a:latin typeface="Trebuchet MS"/>
                          <a:cs typeface="Trebuchet MS"/>
                        </a:rPr>
                        <a:t>Евгений</a:t>
                      </a:r>
                      <a:r>
                        <a:rPr dirty="0" sz="1100" spc="-10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45">
                          <a:latin typeface="Trebuchet MS"/>
                          <a:cs typeface="Trebuchet MS"/>
                        </a:rPr>
                        <a:t>Онегин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857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100" spc="-45">
                          <a:latin typeface="Trebuchet MS"/>
                          <a:cs typeface="Trebuchet MS"/>
                        </a:rPr>
                        <a:t>Александр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  <a:p>
                      <a:pPr marL="15875">
                        <a:lnSpc>
                          <a:spcPts val="1275"/>
                        </a:lnSpc>
                      </a:pPr>
                      <a:r>
                        <a:rPr dirty="0" sz="1100" spc="-60">
                          <a:latin typeface="Trebuchet MS"/>
                          <a:cs typeface="Trebuchet MS"/>
                        </a:rPr>
                        <a:t>Сергеевич</a:t>
                      </a:r>
                      <a:r>
                        <a:rPr dirty="0" sz="1100" spc="-14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35">
                          <a:latin typeface="Trebuchet MS"/>
                          <a:cs typeface="Trebuchet MS"/>
                        </a:rPr>
                        <a:t>Пушкин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9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7366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1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20">
                          <a:latin typeface="Trebuchet MS"/>
                          <a:cs typeface="Trebuchet MS"/>
                        </a:rPr>
                        <a:t>185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857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44805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r>
                        <a:rPr dirty="0" sz="1000" b="1">
                          <a:latin typeface="Trebuchet MS"/>
                          <a:cs typeface="Trebuchet MS"/>
                        </a:rPr>
                        <a:t>8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9017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100" spc="-30">
                          <a:latin typeface="Trebuchet MS"/>
                          <a:cs typeface="Trebuchet MS"/>
                        </a:rPr>
                        <a:t>Война </a:t>
                      </a:r>
                      <a:r>
                        <a:rPr dirty="0" sz="1100" spc="-35">
                          <a:latin typeface="Trebuchet MS"/>
                          <a:cs typeface="Trebuchet MS"/>
                        </a:rPr>
                        <a:t>и </a:t>
                      </a:r>
                      <a:r>
                        <a:rPr dirty="0" sz="1100" spc="-55">
                          <a:latin typeface="Trebuchet MS"/>
                          <a:cs typeface="Trebuchet MS"/>
                        </a:rPr>
                        <a:t>мир. Книга</a:t>
                      </a:r>
                      <a:r>
                        <a:rPr dirty="0" sz="1100" spc="-26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20">
                          <a:latin typeface="Trebuchet MS"/>
                          <a:cs typeface="Trebuchet MS"/>
                        </a:rPr>
                        <a:t>1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857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875" marR="151130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100" spc="-55">
                          <a:latin typeface="Trebuchet MS"/>
                          <a:cs typeface="Trebuchet MS"/>
                        </a:rPr>
                        <a:t>Лев</a:t>
                      </a:r>
                      <a:r>
                        <a:rPr dirty="0" sz="1100" spc="-15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45">
                          <a:latin typeface="Trebuchet MS"/>
                          <a:cs typeface="Trebuchet MS"/>
                        </a:rPr>
                        <a:t>Николаевич  </a:t>
                      </a:r>
                      <a:r>
                        <a:rPr dirty="0" sz="1100" spc="-60">
                          <a:latin typeface="Trebuchet MS"/>
                          <a:cs typeface="Trebuchet MS"/>
                        </a:rPr>
                        <a:t>Толстой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9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73660"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1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20">
                          <a:latin typeface="Trebuchet MS"/>
                          <a:cs typeface="Trebuchet MS"/>
                        </a:rPr>
                        <a:t>135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8572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311785">
                <a:tc>
                  <a:txBody>
                    <a:bodyPr/>
                    <a:lstStyle/>
                    <a:p>
                      <a:pPr marL="74930">
                        <a:lnSpc>
                          <a:spcPct val="100000"/>
                        </a:lnSpc>
                        <a:spcBef>
                          <a:spcPts val="580"/>
                        </a:spcBef>
                      </a:pPr>
                      <a:r>
                        <a:rPr dirty="0" sz="1000" b="1">
                          <a:latin typeface="Trebuchet MS"/>
                          <a:cs typeface="Trebuchet MS"/>
                        </a:rPr>
                        <a:t>9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7366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24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1100" spc="-35">
                          <a:latin typeface="Trebuchet MS"/>
                          <a:cs typeface="Trebuchet MS"/>
                        </a:rPr>
                        <a:t>Хоббит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1100" spc="-35">
                          <a:latin typeface="Trebuchet MS"/>
                          <a:cs typeface="Trebuchet MS"/>
                        </a:rPr>
                        <a:t>Джон </a:t>
                      </a:r>
                      <a:r>
                        <a:rPr dirty="0" sz="1100" spc="-85">
                          <a:latin typeface="Trebuchet MS"/>
                          <a:cs typeface="Trebuchet MS"/>
                        </a:rPr>
                        <a:t>Р. Р.</a:t>
                      </a:r>
                      <a:r>
                        <a:rPr dirty="0" sz="1100" spc="-22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55">
                          <a:latin typeface="Trebuchet MS"/>
                          <a:cs typeface="Trebuchet MS"/>
                        </a:rPr>
                        <a:t>Толкин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algn="r" marR="73660">
                        <a:lnSpc>
                          <a:spcPct val="100000"/>
                        </a:lnSpc>
                        <a:spcBef>
                          <a:spcPts val="550"/>
                        </a:spcBef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3</a:t>
                      </a:r>
                      <a:r>
                        <a:rPr dirty="0" sz="11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20">
                          <a:latin typeface="Trebuchet MS"/>
                          <a:cs typeface="Trebuchet MS"/>
                        </a:rPr>
                        <a:t>046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6985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  <a:tr h="5124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74930">
                        <a:lnSpc>
                          <a:spcPct val="100000"/>
                        </a:lnSpc>
                      </a:pPr>
                      <a:r>
                        <a:rPr dirty="0" sz="1000" spc="-90" b="1">
                          <a:latin typeface="Trebuchet MS"/>
                          <a:cs typeface="Trebuchet MS"/>
                        </a:rPr>
                        <a:t>10</a:t>
                      </a:r>
                      <a:endParaRPr sz="1000">
                        <a:latin typeface="Trebuchet MS"/>
                        <a:cs typeface="Trebuchet MS"/>
                      </a:endParaRPr>
                    </a:p>
                  </a:txBody>
                  <a:tcPr marL="0" marR="0" marB="0" marT="571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marL="15240">
                        <a:lnSpc>
                          <a:spcPct val="100000"/>
                        </a:lnSpc>
                      </a:pPr>
                      <a:r>
                        <a:rPr dirty="0" sz="1100" spc="-50">
                          <a:latin typeface="Trebuchet MS"/>
                          <a:cs typeface="Trebuchet MS"/>
                        </a:rPr>
                        <a:t>Преступление </a:t>
                      </a:r>
                      <a:r>
                        <a:rPr dirty="0" sz="1100" spc="-35">
                          <a:latin typeface="Trebuchet MS"/>
                          <a:cs typeface="Trebuchet MS"/>
                        </a:rPr>
                        <a:t>и</a:t>
                      </a:r>
                      <a:r>
                        <a:rPr dirty="0" sz="1100" spc="-13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40">
                          <a:latin typeface="Trebuchet MS"/>
                          <a:cs typeface="Trebuchet MS"/>
                        </a:rPr>
                        <a:t>наказание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9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 marL="15875"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r>
                        <a:rPr dirty="0" sz="1100" spc="-35">
                          <a:latin typeface="Trebuchet MS"/>
                          <a:cs typeface="Trebuchet MS"/>
                        </a:rPr>
                        <a:t>Федор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  <a:p>
                      <a:pPr marL="15875" marR="360680">
                        <a:lnSpc>
                          <a:spcPct val="100000"/>
                        </a:lnSpc>
                      </a:pPr>
                      <a:r>
                        <a:rPr dirty="0" sz="1100" spc="-30">
                          <a:latin typeface="Trebuchet MS"/>
                          <a:cs typeface="Trebuchet MS"/>
                        </a:rPr>
                        <a:t>Михайлович  </a:t>
                      </a:r>
                      <a:r>
                        <a:rPr dirty="0" sz="1100">
                          <a:latin typeface="Trebuchet MS"/>
                          <a:cs typeface="Trebuchet MS"/>
                        </a:rPr>
                        <a:t>Дос</a:t>
                      </a:r>
                      <a:r>
                        <a:rPr dirty="0" sz="1100">
                          <a:latin typeface="Trebuchet MS"/>
                          <a:cs typeface="Trebuchet MS"/>
                        </a:rPr>
                        <a:t>т</a:t>
                      </a:r>
                      <a:r>
                        <a:rPr dirty="0" sz="1100" spc="5">
                          <a:latin typeface="Trebuchet MS"/>
                          <a:cs typeface="Trebuchet MS"/>
                        </a:rPr>
                        <a:t>о</a:t>
                      </a:r>
                      <a:r>
                        <a:rPr dirty="0" sz="1100">
                          <a:latin typeface="Trebuchet MS"/>
                          <a:cs typeface="Trebuchet MS"/>
                        </a:rPr>
                        <a:t>ев</a:t>
                      </a:r>
                      <a:r>
                        <a:rPr dirty="0" sz="1100" spc="-10">
                          <a:latin typeface="Trebuchet MS"/>
                          <a:cs typeface="Trebuchet MS"/>
                        </a:rPr>
                        <a:t>с</a:t>
                      </a:r>
                      <a:r>
                        <a:rPr dirty="0" sz="1100">
                          <a:latin typeface="Trebuchet MS"/>
                          <a:cs typeface="Trebuchet MS"/>
                        </a:rPr>
                        <a:t>к</a:t>
                      </a:r>
                      <a:r>
                        <a:rPr dirty="0" sz="1100">
                          <a:latin typeface="Trebuchet MS"/>
                          <a:cs typeface="Trebuchet MS"/>
                        </a:rPr>
                        <a:t>ий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9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150">
                        <a:latin typeface="Times New Roman"/>
                        <a:cs typeface="Times New Roman"/>
                      </a:endParaRPr>
                    </a:p>
                    <a:p>
                      <a:pPr algn="r" marR="73660">
                        <a:lnSpc>
                          <a:spcPct val="100000"/>
                        </a:lnSpc>
                      </a:pPr>
                      <a:r>
                        <a:rPr dirty="0" sz="1100" spc="-20">
                          <a:latin typeface="Trebuchet MS"/>
                          <a:cs typeface="Trebuchet MS"/>
                        </a:rPr>
                        <a:t>2</a:t>
                      </a:r>
                      <a:r>
                        <a:rPr dirty="0" sz="1100" spc="-18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1100" spc="-20">
                          <a:latin typeface="Trebuchet MS"/>
                          <a:cs typeface="Trebuchet MS"/>
                        </a:rPr>
                        <a:t>926</a:t>
                      </a:r>
                      <a:endParaRPr sz="1100">
                        <a:latin typeface="Trebuchet MS"/>
                        <a:cs typeface="Trebuchet MS"/>
                      </a:endParaRPr>
                    </a:p>
                  </a:txBody>
                  <a:tcPr marL="0" marR="0" marB="0" marT="190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1F1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789940" marR="5080" indent="-492759">
              <a:lnSpc>
                <a:spcPct val="100000"/>
              </a:lnSpc>
              <a:spcBef>
                <a:spcPts val="95"/>
              </a:spcBef>
            </a:pPr>
            <a:r>
              <a:rPr dirty="0" spc="-200"/>
              <a:t>Рейтинг </a:t>
            </a:r>
            <a:r>
              <a:rPr dirty="0" spc="-145"/>
              <a:t>регионов </a:t>
            </a:r>
            <a:r>
              <a:rPr dirty="0" spc="-75"/>
              <a:t>по </a:t>
            </a:r>
            <a:r>
              <a:rPr dirty="0" spc="-135"/>
              <a:t>платным</a:t>
            </a:r>
            <a:r>
              <a:rPr dirty="0" spc="-855"/>
              <a:t> </a:t>
            </a:r>
            <a:r>
              <a:rPr dirty="0" spc="-130"/>
              <a:t>и  </a:t>
            </a:r>
            <a:r>
              <a:rPr dirty="0" spc="-155"/>
              <a:t>бесплатным</a:t>
            </a:r>
            <a:r>
              <a:rPr dirty="0" spc="-315"/>
              <a:t> </a:t>
            </a:r>
            <a:r>
              <a:rPr dirty="0" spc="-150"/>
              <a:t>книговыдачам</a:t>
            </a: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677214" y="2054479"/>
          <a:ext cx="8238490" cy="32099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76680"/>
                <a:gridCol w="6842125"/>
              </a:tblGrid>
              <a:tr h="639445"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dirty="0" sz="2000" b="1">
                          <a:solidFill>
                            <a:srgbClr val="FFFFFF"/>
                          </a:solidFill>
                          <a:latin typeface="Trebuchet MS"/>
                          <a:cs typeface="Trebuchet MS"/>
                        </a:rPr>
                        <a:t>1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B="0" marT="1511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dirty="0" sz="2000" spc="-80">
                          <a:latin typeface="Trebuchet MS"/>
                          <a:cs typeface="Trebuchet MS"/>
                        </a:rPr>
                        <a:t>Школы Пермского</a:t>
                      </a:r>
                      <a:r>
                        <a:rPr dirty="0" sz="2000" spc="-29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000" spc="-85">
                          <a:latin typeface="Trebuchet MS"/>
                          <a:cs typeface="Trebuchet MS"/>
                        </a:rPr>
                        <a:t>края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B="0" marT="1562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4F81BC"/>
                    </a:solidFill>
                  </a:tcPr>
                </a:tc>
              </a:tr>
              <a:tr h="638810"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1190"/>
                        </a:spcBef>
                      </a:pPr>
                      <a:r>
                        <a:rPr dirty="0" sz="2000">
                          <a:latin typeface="Trebuchet MS"/>
                          <a:cs typeface="Trebuchet MS"/>
                        </a:rPr>
                        <a:t>2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B="0" marT="15113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335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dirty="0" sz="2000" spc="-80">
                          <a:latin typeface="Trebuchet MS"/>
                          <a:cs typeface="Trebuchet MS"/>
                        </a:rPr>
                        <a:t>Школы </a:t>
                      </a:r>
                      <a:r>
                        <a:rPr dirty="0" sz="2000" spc="-95">
                          <a:latin typeface="Trebuchet MS"/>
                          <a:cs typeface="Trebuchet MS"/>
                        </a:rPr>
                        <a:t>Республики</a:t>
                      </a:r>
                      <a:r>
                        <a:rPr dirty="0" sz="2000" spc="-27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000" spc="-100">
                          <a:latin typeface="Trebuchet MS"/>
                          <a:cs typeface="Trebuchet MS"/>
                        </a:rPr>
                        <a:t>Удмуртия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B="0" marT="1562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639445"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dirty="0" sz="2000">
                          <a:latin typeface="Trebuchet MS"/>
                          <a:cs typeface="Trebuchet MS"/>
                        </a:rPr>
                        <a:t>3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B="0" marT="1517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2700">
                        <a:lnSpc>
                          <a:spcPct val="100000"/>
                        </a:lnSpc>
                        <a:spcBef>
                          <a:spcPts val="1235"/>
                        </a:spcBef>
                      </a:pPr>
                      <a:r>
                        <a:rPr dirty="0" sz="2000" spc="-80">
                          <a:latin typeface="Trebuchet MS"/>
                          <a:cs typeface="Trebuchet MS"/>
                        </a:rPr>
                        <a:t>Школы </a:t>
                      </a:r>
                      <a:r>
                        <a:rPr dirty="0" sz="2000" spc="-95">
                          <a:latin typeface="Trebuchet MS"/>
                          <a:cs typeface="Trebuchet MS"/>
                        </a:rPr>
                        <a:t>Алтайского</a:t>
                      </a:r>
                      <a:r>
                        <a:rPr dirty="0" sz="2000" spc="-27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000" spc="-85">
                          <a:latin typeface="Trebuchet MS"/>
                          <a:cs typeface="Trebuchet MS"/>
                        </a:rPr>
                        <a:t>края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B="0" marT="15684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  <a:tr h="638810">
                <a:tc>
                  <a:txBody>
                    <a:bodyPr/>
                    <a:lstStyle/>
                    <a:p>
                      <a:pPr algn="ctr" marL="12065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dirty="0" sz="2000">
                          <a:latin typeface="Trebuchet MS"/>
                          <a:cs typeface="Trebuchet MS"/>
                        </a:rPr>
                        <a:t>4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B="0" marT="1517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8415">
                        <a:lnSpc>
                          <a:spcPct val="100000"/>
                        </a:lnSpc>
                        <a:spcBef>
                          <a:spcPts val="1230"/>
                        </a:spcBef>
                      </a:pPr>
                      <a:r>
                        <a:rPr dirty="0" sz="2000" spc="-80">
                          <a:latin typeface="Trebuchet MS"/>
                          <a:cs typeface="Trebuchet MS"/>
                        </a:rPr>
                        <a:t>Школы </a:t>
                      </a:r>
                      <a:r>
                        <a:rPr dirty="0" sz="2000" spc="-90">
                          <a:latin typeface="Trebuchet MS"/>
                          <a:cs typeface="Trebuchet MS"/>
                        </a:rPr>
                        <a:t>Чеченской</a:t>
                      </a:r>
                      <a:r>
                        <a:rPr dirty="0" sz="2000" spc="-245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000" spc="-90">
                          <a:latin typeface="Trebuchet MS"/>
                          <a:cs typeface="Trebuchet MS"/>
                        </a:rPr>
                        <a:t>Республики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B="0" marT="15621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0D7E8"/>
                    </a:solidFill>
                  </a:tcPr>
                </a:tc>
              </a:tr>
              <a:tr h="638810">
                <a:tc>
                  <a:txBody>
                    <a:bodyPr/>
                    <a:lstStyle/>
                    <a:p>
                      <a:pPr algn="ctr" marL="11430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dirty="0" sz="2000" spc="-30">
                          <a:latin typeface="Trebuchet MS"/>
                          <a:cs typeface="Trebuchet MS"/>
                        </a:rPr>
                        <a:t>20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B="0" marT="1517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  <a:tc>
                  <a:txBody>
                    <a:bodyPr/>
                    <a:lstStyle/>
                    <a:p>
                      <a:pPr algn="ctr" marL="13970">
                        <a:lnSpc>
                          <a:spcPct val="100000"/>
                        </a:lnSpc>
                        <a:spcBef>
                          <a:spcPts val="1195"/>
                        </a:spcBef>
                      </a:pPr>
                      <a:r>
                        <a:rPr dirty="0" sz="2000" spc="-80">
                          <a:latin typeface="Trebuchet MS"/>
                          <a:cs typeface="Trebuchet MS"/>
                        </a:rPr>
                        <a:t>Школы </a:t>
                      </a:r>
                      <a:r>
                        <a:rPr dirty="0" sz="2000" spc="-85">
                          <a:latin typeface="Trebuchet MS"/>
                          <a:cs typeface="Trebuchet MS"/>
                        </a:rPr>
                        <a:t>Костромской</a:t>
                      </a:r>
                      <a:r>
                        <a:rPr dirty="0" sz="2000" spc="-290">
                          <a:latin typeface="Trebuchet MS"/>
                          <a:cs typeface="Trebuchet MS"/>
                        </a:rPr>
                        <a:t> </a:t>
                      </a:r>
                      <a:r>
                        <a:rPr dirty="0" sz="2000" spc="-90">
                          <a:latin typeface="Trebuchet MS"/>
                          <a:cs typeface="Trebuchet MS"/>
                        </a:rPr>
                        <a:t>области</a:t>
                      </a:r>
                      <a:endParaRPr sz="2000">
                        <a:latin typeface="Trebuchet MS"/>
                        <a:cs typeface="Trebuchet MS"/>
                      </a:endParaRPr>
                    </a:p>
                  </a:txBody>
                  <a:tcPr marL="0" marR="0" marB="0" marT="151765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9ECF4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874507" y="6338314"/>
            <a:ext cx="1161288" cy="4038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04973" y="1710944"/>
            <a:ext cx="446595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210" b="1">
                <a:solidFill>
                  <a:srgbClr val="FF4B00"/>
                </a:solidFill>
                <a:latin typeface="Trebuchet MS"/>
                <a:cs typeface="Trebuchet MS"/>
              </a:rPr>
              <a:t>Спасибо </a:t>
            </a:r>
            <a:r>
              <a:rPr dirty="0" sz="3600" spc="-175" b="1">
                <a:solidFill>
                  <a:srgbClr val="FF4B00"/>
                </a:solidFill>
                <a:latin typeface="Trebuchet MS"/>
                <a:cs typeface="Trebuchet MS"/>
              </a:rPr>
              <a:t>за</a:t>
            </a:r>
            <a:r>
              <a:rPr dirty="0" sz="3600" spc="-405" b="1">
                <a:solidFill>
                  <a:srgbClr val="FF4B00"/>
                </a:solidFill>
                <a:latin typeface="Trebuchet MS"/>
                <a:cs typeface="Trebuchet MS"/>
              </a:rPr>
              <a:t> </a:t>
            </a:r>
            <a:r>
              <a:rPr dirty="0" sz="3600" spc="-160" b="1">
                <a:solidFill>
                  <a:srgbClr val="FF4B00"/>
                </a:solidFill>
                <a:latin typeface="Trebuchet MS"/>
                <a:cs typeface="Trebuchet MS"/>
              </a:rPr>
              <a:t>внимание!</a:t>
            </a:r>
            <a:endParaRPr sz="36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043173" y="2810967"/>
            <a:ext cx="2788920" cy="148971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L="91440" marR="84455">
              <a:lnSpc>
                <a:spcPct val="100000"/>
              </a:lnSpc>
              <a:spcBef>
                <a:spcPts val="105"/>
              </a:spcBef>
            </a:pPr>
            <a:r>
              <a:rPr dirty="0" sz="3200" spc="-125">
                <a:latin typeface="Trebuchet MS"/>
                <a:cs typeface="Trebuchet MS"/>
              </a:rPr>
              <a:t>Репкина</a:t>
            </a:r>
            <a:r>
              <a:rPr dirty="0" sz="3200" spc="-340">
                <a:latin typeface="Trebuchet MS"/>
                <a:cs typeface="Trebuchet MS"/>
              </a:rPr>
              <a:t> </a:t>
            </a:r>
            <a:r>
              <a:rPr dirty="0" sz="3200" spc="-105">
                <a:latin typeface="Trebuchet MS"/>
                <a:cs typeface="Trebuchet MS"/>
              </a:rPr>
              <a:t>Алина  </a:t>
            </a:r>
            <a:r>
              <a:rPr dirty="0" u="heavy" sz="3200" spc="-125">
                <a:solidFill>
                  <a:srgbClr val="0000FF"/>
                </a:solidFill>
                <a:uFill>
                  <a:solidFill>
                    <a:srgbClr val="0000FF"/>
                  </a:solidFill>
                </a:uFill>
                <a:latin typeface="Trebuchet MS"/>
                <a:cs typeface="Trebuchet MS"/>
                <a:hlinkClick r:id="rId3"/>
              </a:rPr>
              <a:t>ka@litres.ru</a:t>
            </a:r>
            <a:endParaRPr sz="3200">
              <a:latin typeface="Trebuchet MS"/>
              <a:cs typeface="Trebuchet MS"/>
            </a:endParaRPr>
          </a:p>
          <a:p>
            <a:pPr algn="ctr">
              <a:lnSpc>
                <a:spcPct val="100000"/>
              </a:lnSpc>
            </a:pPr>
            <a:r>
              <a:rPr dirty="0" sz="3200" spc="-60">
                <a:latin typeface="Trebuchet MS"/>
                <a:cs typeface="Trebuchet MS"/>
              </a:rPr>
              <a:t>8</a:t>
            </a:r>
            <a:r>
              <a:rPr dirty="0" sz="3200" spc="-195">
                <a:latin typeface="Trebuchet MS"/>
                <a:cs typeface="Trebuchet MS"/>
              </a:rPr>
              <a:t>-</a:t>
            </a:r>
            <a:r>
              <a:rPr dirty="0" sz="3200" spc="-60">
                <a:latin typeface="Trebuchet MS"/>
                <a:cs typeface="Trebuchet MS"/>
              </a:rPr>
              <a:t>495</a:t>
            </a:r>
            <a:r>
              <a:rPr dirty="0" sz="3200" spc="-190">
                <a:latin typeface="Trebuchet MS"/>
                <a:cs typeface="Trebuchet MS"/>
              </a:rPr>
              <a:t>-</a:t>
            </a:r>
            <a:r>
              <a:rPr dirty="0" sz="3200" spc="-60">
                <a:latin typeface="Trebuchet MS"/>
                <a:cs typeface="Trebuchet MS"/>
              </a:rPr>
              <a:t>230</a:t>
            </a:r>
            <a:r>
              <a:rPr dirty="0" sz="3200" spc="-195">
                <a:latin typeface="Trebuchet MS"/>
                <a:cs typeface="Trebuchet MS"/>
              </a:rPr>
              <a:t>-</a:t>
            </a:r>
            <a:r>
              <a:rPr dirty="0" sz="3200" spc="-60">
                <a:latin typeface="Trebuchet MS"/>
                <a:cs typeface="Trebuchet MS"/>
              </a:rPr>
              <a:t>00</a:t>
            </a:r>
            <a:r>
              <a:rPr dirty="0" sz="3200" spc="-195">
                <a:latin typeface="Trebuchet MS"/>
                <a:cs typeface="Trebuchet MS"/>
              </a:rPr>
              <a:t>-</a:t>
            </a:r>
            <a:r>
              <a:rPr dirty="0" sz="3200" spc="-60">
                <a:latin typeface="Trebuchet MS"/>
                <a:cs typeface="Trebuchet MS"/>
              </a:rPr>
              <a:t>40</a:t>
            </a:r>
            <a:endParaRPr sz="32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61440" y="3074288"/>
            <a:ext cx="7296150" cy="77216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900" spc="-385" b="1">
                <a:latin typeface="Trebuchet MS"/>
                <a:cs typeface="Trebuchet MS"/>
              </a:rPr>
              <a:t>Лит</a:t>
            </a:r>
            <a:r>
              <a:rPr dirty="0" sz="4900" spc="-385" b="1">
                <a:solidFill>
                  <a:srgbClr val="F56343"/>
                </a:solidFill>
                <a:latin typeface="Trebuchet MS"/>
                <a:cs typeface="Trebuchet MS"/>
              </a:rPr>
              <a:t>Рес: </a:t>
            </a:r>
            <a:r>
              <a:rPr dirty="0" sz="4900" spc="-300" b="1">
                <a:latin typeface="Trebuchet MS"/>
                <a:cs typeface="Trebuchet MS"/>
              </a:rPr>
              <a:t>Библиотека </a:t>
            </a:r>
            <a:r>
              <a:rPr dirty="0" sz="4000" spc="-300" b="1">
                <a:latin typeface="Trebuchet MS"/>
                <a:cs typeface="Trebuchet MS"/>
              </a:rPr>
              <a:t>(2012 </a:t>
            </a:r>
            <a:r>
              <a:rPr dirty="0" sz="4000" spc="-415" b="1">
                <a:latin typeface="Trebuchet MS"/>
                <a:cs typeface="Trebuchet MS"/>
              </a:rPr>
              <a:t>г.)</a:t>
            </a:r>
            <a:endParaRPr sz="4000">
              <a:latin typeface="Trebuchet MS"/>
              <a:cs typeface="Trebuchet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278629" y="2649473"/>
            <a:ext cx="344805" cy="394970"/>
          </a:xfrm>
          <a:custGeom>
            <a:avLst/>
            <a:gdLst/>
            <a:ahLst/>
            <a:cxnLst/>
            <a:rect l="l" t="t" r="r" b="b"/>
            <a:pathLst>
              <a:path w="344804" h="394969">
                <a:moveTo>
                  <a:pt x="344424" y="222503"/>
                </a:moveTo>
                <a:lnTo>
                  <a:pt x="0" y="222503"/>
                </a:lnTo>
                <a:lnTo>
                  <a:pt x="172212" y="394715"/>
                </a:lnTo>
                <a:lnTo>
                  <a:pt x="344424" y="222503"/>
                </a:lnTo>
                <a:close/>
              </a:path>
              <a:path w="344804" h="394969">
                <a:moveTo>
                  <a:pt x="258318" y="0"/>
                </a:moveTo>
                <a:lnTo>
                  <a:pt x="86106" y="0"/>
                </a:lnTo>
                <a:lnTo>
                  <a:pt x="86106" y="222503"/>
                </a:lnTo>
                <a:lnTo>
                  <a:pt x="258318" y="222503"/>
                </a:lnTo>
                <a:lnTo>
                  <a:pt x="25831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278629" y="2649473"/>
            <a:ext cx="344805" cy="394970"/>
          </a:xfrm>
          <a:custGeom>
            <a:avLst/>
            <a:gdLst/>
            <a:ahLst/>
            <a:cxnLst/>
            <a:rect l="l" t="t" r="r" b="b"/>
            <a:pathLst>
              <a:path w="344804" h="394969">
                <a:moveTo>
                  <a:pt x="0" y="222503"/>
                </a:moveTo>
                <a:lnTo>
                  <a:pt x="86106" y="222503"/>
                </a:lnTo>
                <a:lnTo>
                  <a:pt x="86106" y="0"/>
                </a:lnTo>
                <a:lnTo>
                  <a:pt x="258318" y="0"/>
                </a:lnTo>
                <a:lnTo>
                  <a:pt x="258318" y="222503"/>
                </a:lnTo>
                <a:lnTo>
                  <a:pt x="344424" y="222503"/>
                </a:lnTo>
                <a:lnTo>
                  <a:pt x="172212" y="394715"/>
                </a:lnTo>
                <a:lnTo>
                  <a:pt x="0" y="222503"/>
                </a:lnTo>
                <a:close/>
              </a:path>
            </a:pathLst>
          </a:custGeom>
          <a:ln w="25908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subTitle" idx="4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85090">
              <a:lnSpc>
                <a:spcPct val="100000"/>
              </a:lnSpc>
              <a:spcBef>
                <a:spcPts val="100"/>
              </a:spcBef>
            </a:pPr>
            <a:r>
              <a:rPr dirty="0" spc="-420"/>
              <a:t>Лит</a:t>
            </a:r>
            <a:r>
              <a:rPr dirty="0" spc="-420">
                <a:solidFill>
                  <a:srgbClr val="F56343"/>
                </a:solidFill>
              </a:rPr>
              <a:t>Рес: </a:t>
            </a:r>
            <a:r>
              <a:rPr dirty="0" spc="-290"/>
              <a:t>Школа </a:t>
            </a:r>
            <a:r>
              <a:rPr dirty="0" sz="4400" spc="-330"/>
              <a:t>(2016</a:t>
            </a:r>
            <a:r>
              <a:rPr dirty="0" sz="4400" spc="-495"/>
              <a:t> </a:t>
            </a:r>
            <a:r>
              <a:rPr dirty="0" sz="4400" spc="-455"/>
              <a:t>г.)</a:t>
            </a:r>
            <a:endParaRPr sz="4400"/>
          </a:p>
        </p:txBody>
      </p:sp>
      <p:sp>
        <p:nvSpPr>
          <p:cNvPr id="6" name="object 6"/>
          <p:cNvSpPr/>
          <p:nvPr/>
        </p:nvSpPr>
        <p:spPr>
          <a:xfrm>
            <a:off x="4278629" y="4127753"/>
            <a:ext cx="344805" cy="398145"/>
          </a:xfrm>
          <a:custGeom>
            <a:avLst/>
            <a:gdLst/>
            <a:ahLst/>
            <a:cxnLst/>
            <a:rect l="l" t="t" r="r" b="b"/>
            <a:pathLst>
              <a:path w="344804" h="398145">
                <a:moveTo>
                  <a:pt x="344424" y="225552"/>
                </a:moveTo>
                <a:lnTo>
                  <a:pt x="0" y="225552"/>
                </a:lnTo>
                <a:lnTo>
                  <a:pt x="172212" y="397764"/>
                </a:lnTo>
                <a:lnTo>
                  <a:pt x="344424" y="225552"/>
                </a:lnTo>
                <a:close/>
              </a:path>
              <a:path w="344804" h="398145">
                <a:moveTo>
                  <a:pt x="258318" y="0"/>
                </a:moveTo>
                <a:lnTo>
                  <a:pt x="86106" y="0"/>
                </a:lnTo>
                <a:lnTo>
                  <a:pt x="86106" y="225552"/>
                </a:lnTo>
                <a:lnTo>
                  <a:pt x="258318" y="225552"/>
                </a:lnTo>
                <a:lnTo>
                  <a:pt x="258318" y="0"/>
                </a:lnTo>
                <a:close/>
              </a:path>
            </a:pathLst>
          </a:custGeom>
          <a:solidFill>
            <a:srgbClr val="4F81BC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278629" y="4127753"/>
            <a:ext cx="344805" cy="398145"/>
          </a:xfrm>
          <a:custGeom>
            <a:avLst/>
            <a:gdLst/>
            <a:ahLst/>
            <a:cxnLst/>
            <a:rect l="l" t="t" r="r" b="b"/>
            <a:pathLst>
              <a:path w="344804" h="398145">
                <a:moveTo>
                  <a:pt x="0" y="225552"/>
                </a:moveTo>
                <a:lnTo>
                  <a:pt x="86106" y="225552"/>
                </a:lnTo>
                <a:lnTo>
                  <a:pt x="86106" y="0"/>
                </a:lnTo>
                <a:lnTo>
                  <a:pt x="258318" y="0"/>
                </a:lnTo>
                <a:lnTo>
                  <a:pt x="258318" y="225552"/>
                </a:lnTo>
                <a:lnTo>
                  <a:pt x="344424" y="225552"/>
                </a:lnTo>
                <a:lnTo>
                  <a:pt x="172212" y="397764"/>
                </a:lnTo>
                <a:lnTo>
                  <a:pt x="0" y="225552"/>
                </a:lnTo>
                <a:close/>
              </a:path>
            </a:pathLst>
          </a:custGeom>
          <a:ln w="25907">
            <a:solidFill>
              <a:srgbClr val="385D89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59935" y="2526792"/>
            <a:ext cx="781812" cy="6370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059935" y="4008120"/>
            <a:ext cx="781812" cy="63703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0705" y="564007"/>
            <a:ext cx="861758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210" b="1">
                <a:latin typeface="Trebuchet MS"/>
                <a:cs typeface="Trebuchet MS"/>
              </a:rPr>
              <a:t>Российская </a:t>
            </a:r>
            <a:r>
              <a:rPr dirty="0" sz="3200" spc="-170" b="1">
                <a:latin typeface="Trebuchet MS"/>
                <a:cs typeface="Trebuchet MS"/>
              </a:rPr>
              <a:t>школьная </a:t>
            </a:r>
            <a:r>
              <a:rPr dirty="0" sz="3200" spc="-195" b="1">
                <a:latin typeface="Trebuchet MS"/>
                <a:cs typeface="Trebuchet MS"/>
              </a:rPr>
              <a:t>библиотечная</a:t>
            </a:r>
            <a:r>
              <a:rPr dirty="0" sz="3200" spc="-385" b="1">
                <a:latin typeface="Trebuchet MS"/>
                <a:cs typeface="Trebuchet MS"/>
              </a:rPr>
              <a:t> </a:t>
            </a:r>
            <a:r>
              <a:rPr dirty="0" sz="3200" spc="-175" b="1">
                <a:latin typeface="Trebuchet MS"/>
                <a:cs typeface="Trebuchet MS"/>
              </a:rPr>
              <a:t>ассоциация</a:t>
            </a:r>
            <a:endParaRPr sz="32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12519"/>
            <a:ext cx="8027670" cy="43065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2600" spc="-95">
                <a:latin typeface="Trebuchet MS"/>
                <a:cs typeface="Trebuchet MS"/>
              </a:rPr>
              <a:t>Приказ</a:t>
            </a:r>
            <a:r>
              <a:rPr dirty="0" sz="2600" spc="-229">
                <a:latin typeface="Trebuchet MS"/>
                <a:cs typeface="Trebuchet MS"/>
              </a:rPr>
              <a:t> </a:t>
            </a:r>
            <a:r>
              <a:rPr dirty="0" sz="2600" spc="-45">
                <a:latin typeface="Trebuchet MS"/>
                <a:cs typeface="Trebuchet MS"/>
              </a:rPr>
              <a:t>Минобрнауки</a:t>
            </a:r>
            <a:r>
              <a:rPr dirty="0" sz="2600" spc="-229">
                <a:latin typeface="Trebuchet MS"/>
                <a:cs typeface="Trebuchet MS"/>
              </a:rPr>
              <a:t> </a:t>
            </a:r>
            <a:r>
              <a:rPr dirty="0" sz="2600" spc="-125">
                <a:latin typeface="Trebuchet MS"/>
                <a:cs typeface="Trebuchet MS"/>
              </a:rPr>
              <a:t>России</a:t>
            </a:r>
            <a:r>
              <a:rPr dirty="0" sz="2600" spc="-229">
                <a:latin typeface="Trebuchet MS"/>
                <a:cs typeface="Trebuchet MS"/>
              </a:rPr>
              <a:t> </a:t>
            </a:r>
            <a:r>
              <a:rPr dirty="0" sz="2600" spc="40">
                <a:latin typeface="Trebuchet MS"/>
                <a:cs typeface="Trebuchet MS"/>
              </a:rPr>
              <a:t>№715</a:t>
            </a:r>
            <a:r>
              <a:rPr dirty="0" sz="2600" spc="-225">
                <a:latin typeface="Trebuchet MS"/>
                <a:cs typeface="Trebuchet MS"/>
              </a:rPr>
              <a:t> </a:t>
            </a:r>
            <a:r>
              <a:rPr dirty="0" sz="2600" spc="-114">
                <a:latin typeface="Trebuchet MS"/>
                <a:cs typeface="Trebuchet MS"/>
              </a:rPr>
              <a:t>от</a:t>
            </a:r>
            <a:r>
              <a:rPr dirty="0" sz="2600" spc="-190">
                <a:latin typeface="Trebuchet MS"/>
                <a:cs typeface="Trebuchet MS"/>
              </a:rPr>
              <a:t> </a:t>
            </a:r>
            <a:r>
              <a:rPr dirty="0" sz="2600" spc="-45">
                <a:latin typeface="Trebuchet MS"/>
                <a:cs typeface="Trebuchet MS"/>
              </a:rPr>
              <a:t>15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70">
                <a:latin typeface="Trebuchet MS"/>
                <a:cs typeface="Trebuchet MS"/>
              </a:rPr>
              <a:t>июня</a:t>
            </a:r>
            <a:r>
              <a:rPr dirty="0" sz="2600" spc="-210">
                <a:latin typeface="Trebuchet MS"/>
                <a:cs typeface="Trebuchet MS"/>
              </a:rPr>
              <a:t> </a:t>
            </a:r>
            <a:r>
              <a:rPr dirty="0" sz="2600" spc="-45">
                <a:latin typeface="Trebuchet MS"/>
                <a:cs typeface="Trebuchet MS"/>
              </a:rPr>
              <a:t>2016</a:t>
            </a:r>
            <a:r>
              <a:rPr dirty="0" sz="2600" spc="-235">
                <a:latin typeface="Trebuchet MS"/>
                <a:cs typeface="Trebuchet MS"/>
              </a:rPr>
              <a:t> </a:t>
            </a:r>
            <a:r>
              <a:rPr dirty="0" sz="2600" spc="-325">
                <a:latin typeface="Trebuchet MS"/>
                <a:cs typeface="Trebuchet MS"/>
              </a:rPr>
              <a:t>г.</a:t>
            </a:r>
            <a:endParaRPr sz="2600">
              <a:latin typeface="Trebuchet MS"/>
              <a:cs typeface="Trebuchet MS"/>
            </a:endParaRPr>
          </a:p>
          <a:p>
            <a:pPr marL="12700" marR="1002665">
              <a:lnSpc>
                <a:spcPct val="100000"/>
              </a:lnSpc>
            </a:pPr>
            <a:r>
              <a:rPr dirty="0" sz="2600" spc="-40">
                <a:latin typeface="Trebuchet MS"/>
                <a:cs typeface="Trebuchet MS"/>
              </a:rPr>
              <a:t>«Об </a:t>
            </a:r>
            <a:r>
              <a:rPr dirty="0" sz="2600" spc="-110">
                <a:latin typeface="Trebuchet MS"/>
                <a:cs typeface="Trebuchet MS"/>
              </a:rPr>
              <a:t>утверждении </a:t>
            </a:r>
            <a:r>
              <a:rPr dirty="0" sz="2600" spc="-85">
                <a:latin typeface="Trebuchet MS"/>
                <a:cs typeface="Trebuchet MS"/>
              </a:rPr>
              <a:t>Концепции </a:t>
            </a:r>
            <a:r>
              <a:rPr dirty="0" sz="2600" spc="-105">
                <a:latin typeface="Trebuchet MS"/>
                <a:cs typeface="Trebuchet MS"/>
              </a:rPr>
              <a:t>развития</a:t>
            </a:r>
            <a:r>
              <a:rPr dirty="0" sz="2600" spc="-610">
                <a:latin typeface="Trebuchet MS"/>
                <a:cs typeface="Trebuchet MS"/>
              </a:rPr>
              <a:t> </a:t>
            </a:r>
            <a:r>
              <a:rPr dirty="0" sz="2600" spc="-110">
                <a:latin typeface="Trebuchet MS"/>
                <a:cs typeface="Trebuchet MS"/>
              </a:rPr>
              <a:t>школьных  </a:t>
            </a:r>
            <a:r>
              <a:rPr dirty="0" sz="2600" spc="-100">
                <a:latin typeface="Trebuchet MS"/>
                <a:cs typeface="Trebuchet MS"/>
              </a:rPr>
              <a:t>информационно-библиотечных</a:t>
            </a:r>
            <a:r>
              <a:rPr dirty="0" sz="2600" spc="-220">
                <a:latin typeface="Trebuchet MS"/>
                <a:cs typeface="Trebuchet MS"/>
              </a:rPr>
              <a:t> </a:t>
            </a:r>
            <a:r>
              <a:rPr dirty="0" sz="2600" spc="-100">
                <a:latin typeface="Trebuchet MS"/>
                <a:cs typeface="Trebuchet MS"/>
              </a:rPr>
              <a:t>центров»: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3750">
              <a:latin typeface="Times New Roman"/>
              <a:cs typeface="Times New Roman"/>
            </a:endParaRPr>
          </a:p>
          <a:p>
            <a:pPr marL="355600" marR="56515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600" spc="-80">
                <a:latin typeface="Trebuchet MS"/>
                <a:cs typeface="Trebuchet MS"/>
              </a:rPr>
              <a:t>Пополнение</a:t>
            </a:r>
            <a:r>
              <a:rPr dirty="0" sz="2600" spc="-240">
                <a:latin typeface="Trebuchet MS"/>
                <a:cs typeface="Trebuchet MS"/>
              </a:rPr>
              <a:t> </a:t>
            </a:r>
            <a:r>
              <a:rPr dirty="0" sz="2600" spc="-120">
                <a:latin typeface="Trebuchet MS"/>
                <a:cs typeface="Trebuchet MS"/>
              </a:rPr>
              <a:t>фондов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sz="2600" spc="-95">
                <a:latin typeface="Trebuchet MS"/>
                <a:cs typeface="Trebuchet MS"/>
              </a:rPr>
              <a:t>электронными</a:t>
            </a:r>
            <a:r>
              <a:rPr dirty="0" sz="2600" spc="-245">
                <a:latin typeface="Trebuchet MS"/>
                <a:cs typeface="Trebuchet MS"/>
              </a:rPr>
              <a:t> </a:t>
            </a:r>
            <a:r>
              <a:rPr dirty="0" sz="2600" spc="-100">
                <a:latin typeface="Trebuchet MS"/>
                <a:cs typeface="Trebuchet MS"/>
              </a:rPr>
              <a:t>изданиями,</a:t>
            </a:r>
            <a:r>
              <a:rPr dirty="0" sz="2600" spc="-235">
                <a:latin typeface="Trebuchet MS"/>
                <a:cs typeface="Trebuchet MS"/>
              </a:rPr>
              <a:t> </a:t>
            </a:r>
            <a:r>
              <a:rPr dirty="0" sz="2600" spc="-95">
                <a:latin typeface="Trebuchet MS"/>
                <a:cs typeface="Trebuchet MS"/>
              </a:rPr>
              <a:t>в</a:t>
            </a:r>
            <a:r>
              <a:rPr dirty="0" sz="2600" spc="-204">
                <a:latin typeface="Trebuchet MS"/>
                <a:cs typeface="Trebuchet MS"/>
              </a:rPr>
              <a:t> </a:t>
            </a:r>
            <a:r>
              <a:rPr dirty="0" sz="2600" spc="-80">
                <a:latin typeface="Trebuchet MS"/>
                <a:cs typeface="Trebuchet MS"/>
              </a:rPr>
              <a:t>том  </a:t>
            </a:r>
            <a:r>
              <a:rPr dirty="0" sz="2600" spc="-140">
                <a:latin typeface="Trebuchet MS"/>
                <a:cs typeface="Trebuchet MS"/>
              </a:rPr>
              <a:t>числе </a:t>
            </a:r>
            <a:r>
              <a:rPr dirty="0" sz="2600" spc="-114">
                <a:solidFill>
                  <a:srgbClr val="FF4B00"/>
                </a:solidFill>
                <a:latin typeface="Trebuchet MS"/>
                <a:cs typeface="Trebuchet MS"/>
              </a:rPr>
              <a:t>гражданско-патриотической</a:t>
            </a:r>
            <a:r>
              <a:rPr dirty="0" sz="2600" spc="-340">
                <a:solidFill>
                  <a:srgbClr val="FF4B00"/>
                </a:solidFill>
                <a:latin typeface="Trebuchet MS"/>
                <a:cs typeface="Trebuchet MS"/>
              </a:rPr>
              <a:t> </a:t>
            </a:r>
            <a:r>
              <a:rPr dirty="0" sz="2600" spc="-100">
                <a:latin typeface="Trebuchet MS"/>
                <a:cs typeface="Trebuchet MS"/>
              </a:rPr>
              <a:t>направленности</a:t>
            </a:r>
            <a:endParaRPr sz="26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8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600" spc="-110">
                <a:latin typeface="Trebuchet MS"/>
                <a:cs typeface="Trebuchet MS"/>
              </a:rPr>
              <a:t>Идеология</a:t>
            </a:r>
            <a:r>
              <a:rPr dirty="0" sz="2600" spc="-220">
                <a:latin typeface="Trebuchet MS"/>
                <a:cs typeface="Trebuchet MS"/>
              </a:rPr>
              <a:t> </a:t>
            </a:r>
            <a:r>
              <a:rPr dirty="0" sz="2600" spc="-90">
                <a:solidFill>
                  <a:srgbClr val="FF4B00"/>
                </a:solidFill>
                <a:latin typeface="Trebuchet MS"/>
                <a:cs typeface="Trebuchet MS"/>
              </a:rPr>
              <a:t>«bring</a:t>
            </a:r>
            <a:r>
              <a:rPr dirty="0" sz="2600" spc="-200">
                <a:solidFill>
                  <a:srgbClr val="FF4B00"/>
                </a:solidFill>
                <a:latin typeface="Trebuchet MS"/>
                <a:cs typeface="Trebuchet MS"/>
              </a:rPr>
              <a:t> </a:t>
            </a:r>
            <a:r>
              <a:rPr dirty="0" sz="2600" spc="-85">
                <a:solidFill>
                  <a:srgbClr val="FF4B00"/>
                </a:solidFill>
                <a:latin typeface="Trebuchet MS"/>
                <a:cs typeface="Trebuchet MS"/>
              </a:rPr>
              <a:t>your</a:t>
            </a:r>
            <a:r>
              <a:rPr dirty="0" sz="2600" spc="-200">
                <a:solidFill>
                  <a:srgbClr val="FF4B00"/>
                </a:solidFill>
                <a:latin typeface="Trebuchet MS"/>
                <a:cs typeface="Trebuchet MS"/>
              </a:rPr>
              <a:t> </a:t>
            </a:r>
            <a:r>
              <a:rPr dirty="0" sz="2600" spc="-60">
                <a:solidFill>
                  <a:srgbClr val="FF4B00"/>
                </a:solidFill>
                <a:latin typeface="Trebuchet MS"/>
                <a:cs typeface="Trebuchet MS"/>
              </a:rPr>
              <a:t>own</a:t>
            </a:r>
            <a:r>
              <a:rPr dirty="0" sz="2600" spc="-190">
                <a:solidFill>
                  <a:srgbClr val="FF4B00"/>
                </a:solidFill>
                <a:latin typeface="Trebuchet MS"/>
                <a:cs typeface="Trebuchet MS"/>
              </a:rPr>
              <a:t> </a:t>
            </a:r>
            <a:r>
              <a:rPr dirty="0" sz="2600" spc="-114">
                <a:solidFill>
                  <a:srgbClr val="FF4B00"/>
                </a:solidFill>
                <a:latin typeface="Trebuchet MS"/>
                <a:cs typeface="Trebuchet MS"/>
              </a:rPr>
              <a:t>device»</a:t>
            </a:r>
            <a:r>
              <a:rPr dirty="0" sz="2600" spc="-225">
                <a:solidFill>
                  <a:srgbClr val="FF4B00"/>
                </a:solidFill>
                <a:latin typeface="Trebuchet MS"/>
                <a:cs typeface="Trebuchet MS"/>
              </a:rPr>
              <a:t> </a:t>
            </a:r>
            <a:r>
              <a:rPr dirty="0" sz="2600" spc="-130">
                <a:solidFill>
                  <a:srgbClr val="FF4B00"/>
                </a:solidFill>
                <a:latin typeface="Trebuchet MS"/>
                <a:cs typeface="Trebuchet MS"/>
              </a:rPr>
              <a:t>(BYOD)</a:t>
            </a:r>
            <a:r>
              <a:rPr dirty="0" sz="2600" spc="-225">
                <a:solidFill>
                  <a:srgbClr val="FF4B00"/>
                </a:solidFill>
                <a:latin typeface="Trebuchet MS"/>
                <a:cs typeface="Trebuchet MS"/>
              </a:rPr>
              <a:t> </a:t>
            </a:r>
            <a:r>
              <a:rPr dirty="0" sz="2600" spc="340">
                <a:latin typeface="Trebuchet MS"/>
                <a:cs typeface="Trebuchet MS"/>
              </a:rPr>
              <a:t>–</a:t>
            </a:r>
            <a:endParaRPr sz="2600">
              <a:latin typeface="Trebuchet MS"/>
              <a:cs typeface="Trebuchet MS"/>
            </a:endParaRPr>
          </a:p>
          <a:p>
            <a:pPr marL="355600" marR="5080">
              <a:lnSpc>
                <a:spcPct val="100000"/>
              </a:lnSpc>
            </a:pPr>
            <a:r>
              <a:rPr dirty="0" sz="2600" spc="-85">
                <a:latin typeface="Trebuchet MS"/>
                <a:cs typeface="Trebuchet MS"/>
              </a:rPr>
              <a:t>возможность </a:t>
            </a:r>
            <a:r>
              <a:rPr dirty="0" sz="2600" spc="-120">
                <a:latin typeface="Trebuchet MS"/>
                <a:cs typeface="Trebuchet MS"/>
              </a:rPr>
              <a:t>комфортного </a:t>
            </a:r>
            <a:r>
              <a:rPr dirty="0" sz="2600" spc="-90">
                <a:latin typeface="Trebuchet MS"/>
                <a:cs typeface="Trebuchet MS"/>
              </a:rPr>
              <a:t>размещения</a:t>
            </a:r>
            <a:r>
              <a:rPr dirty="0" sz="2600" spc="-370">
                <a:latin typeface="Trebuchet MS"/>
                <a:cs typeface="Trebuchet MS"/>
              </a:rPr>
              <a:t> </a:t>
            </a:r>
            <a:r>
              <a:rPr dirty="0" sz="2600" spc="-105">
                <a:latin typeface="Trebuchet MS"/>
                <a:cs typeface="Trebuchet MS"/>
              </a:rPr>
              <a:t>обучающихся  </a:t>
            </a:r>
            <a:r>
              <a:rPr dirty="0" sz="2600" spc="-95">
                <a:latin typeface="Trebuchet MS"/>
                <a:cs typeface="Trebuchet MS"/>
              </a:rPr>
              <a:t>в </a:t>
            </a:r>
            <a:r>
              <a:rPr dirty="0" sz="2600" spc="-60">
                <a:latin typeface="Trebuchet MS"/>
                <a:cs typeface="Trebuchet MS"/>
              </a:rPr>
              <a:t>ИБЦ </a:t>
            </a:r>
            <a:r>
              <a:rPr dirty="0" sz="2600" spc="-195">
                <a:latin typeface="Trebuchet MS"/>
                <a:cs typeface="Trebuchet MS"/>
              </a:rPr>
              <a:t>с </a:t>
            </a:r>
            <a:r>
              <a:rPr dirty="0" sz="2600" spc="-85">
                <a:latin typeface="Trebuchet MS"/>
                <a:cs typeface="Trebuchet MS"/>
              </a:rPr>
              <a:t>личными</a:t>
            </a:r>
            <a:r>
              <a:rPr dirty="0" sz="2600" spc="-465">
                <a:latin typeface="Trebuchet MS"/>
                <a:cs typeface="Trebuchet MS"/>
              </a:rPr>
              <a:t> </a:t>
            </a:r>
            <a:r>
              <a:rPr dirty="0" sz="2600" spc="-110">
                <a:latin typeface="Trebuchet MS"/>
                <a:cs typeface="Trebuchet MS"/>
              </a:rPr>
              <a:t>устройствами</a:t>
            </a:r>
            <a:endParaRPr sz="26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3191" y="0"/>
            <a:ext cx="7134225" cy="13665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650240">
              <a:lnSpc>
                <a:spcPct val="100000"/>
              </a:lnSpc>
              <a:spcBef>
                <a:spcPts val="95"/>
              </a:spcBef>
              <a:tabLst>
                <a:tab pos="3272790" algn="l"/>
              </a:tabLst>
            </a:pPr>
            <a:r>
              <a:rPr dirty="0" sz="2200" spc="-15">
                <a:latin typeface="Arial"/>
                <a:cs typeface="Arial"/>
              </a:rPr>
              <a:t>"Лит</a:t>
            </a:r>
            <a:r>
              <a:rPr dirty="0" sz="2200" spc="-15">
                <a:solidFill>
                  <a:srgbClr val="FF4A00"/>
                </a:solidFill>
                <a:latin typeface="Arial"/>
                <a:cs typeface="Arial"/>
              </a:rPr>
              <a:t>Рес: </a:t>
            </a:r>
            <a:r>
              <a:rPr dirty="0" sz="2200" spc="-10">
                <a:latin typeface="Arial"/>
                <a:cs typeface="Arial"/>
              </a:rPr>
              <a:t>Школа" </a:t>
            </a:r>
            <a:r>
              <a:rPr dirty="0" sz="2200" spc="-5">
                <a:latin typeface="Arial"/>
                <a:cs typeface="Arial"/>
              </a:rPr>
              <a:t>- простой и экономичный </a:t>
            </a:r>
            <a:r>
              <a:rPr dirty="0" sz="2200">
                <a:latin typeface="Arial"/>
                <a:cs typeface="Arial"/>
              </a:rPr>
              <a:t>способ  </a:t>
            </a:r>
            <a:r>
              <a:rPr dirty="0" sz="2200" spc="-15">
                <a:latin typeface="Arial"/>
                <a:cs typeface="Arial"/>
              </a:rPr>
              <a:t>обеспечить</a:t>
            </a:r>
            <a:r>
              <a:rPr dirty="0" sz="2200" spc="3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школьников	</a:t>
            </a:r>
            <a:r>
              <a:rPr dirty="0" sz="2200" spc="-5">
                <a:latin typeface="Arial"/>
                <a:cs typeface="Arial"/>
              </a:rPr>
              <a:t>программными</a:t>
            </a:r>
            <a:endParaRPr sz="2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2200" spc="-10">
                <a:latin typeface="Arial"/>
                <a:cs typeface="Arial"/>
              </a:rPr>
              <a:t>произведениями, </a:t>
            </a:r>
            <a:r>
              <a:rPr dirty="0" sz="2200" spc="-5">
                <a:latin typeface="Arial"/>
                <a:cs typeface="Arial"/>
              </a:rPr>
              <a:t>внеклассным </a:t>
            </a:r>
            <a:r>
              <a:rPr dirty="0" sz="2200" spc="-10">
                <a:latin typeface="Arial"/>
                <a:cs typeface="Arial"/>
              </a:rPr>
              <a:t>чтением </a:t>
            </a:r>
            <a:r>
              <a:rPr dirty="0" sz="2200" spc="-5">
                <a:latin typeface="Arial"/>
                <a:cs typeface="Arial"/>
              </a:rPr>
              <a:t>и </a:t>
            </a:r>
            <a:r>
              <a:rPr dirty="0" sz="2200" spc="-15">
                <a:latin typeface="Arial"/>
                <a:cs typeface="Arial"/>
              </a:rPr>
              <a:t>книгами </a:t>
            </a:r>
            <a:r>
              <a:rPr dirty="0" sz="2200" spc="-5">
                <a:latin typeface="Arial"/>
                <a:cs typeface="Arial"/>
              </a:rPr>
              <a:t>для  </a:t>
            </a:r>
            <a:r>
              <a:rPr dirty="0" sz="2200" spc="-15">
                <a:latin typeface="Arial"/>
                <a:cs typeface="Arial"/>
              </a:rPr>
              <a:t>патриотического</a:t>
            </a:r>
            <a:r>
              <a:rPr dirty="0" sz="2200" spc="20">
                <a:latin typeface="Arial"/>
                <a:cs typeface="Arial"/>
              </a:rPr>
              <a:t> </a:t>
            </a:r>
            <a:r>
              <a:rPr dirty="0" sz="2200" spc="-15">
                <a:latin typeface="Arial"/>
                <a:cs typeface="Arial"/>
              </a:rPr>
              <a:t>воспитания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1110" y="1885314"/>
            <a:ext cx="7291070" cy="9410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Arial"/>
                <a:cs typeface="Arial"/>
              </a:rPr>
              <a:t>У </a:t>
            </a:r>
            <a:r>
              <a:rPr dirty="0" sz="2000" spc="-5">
                <a:latin typeface="Arial"/>
                <a:cs typeface="Arial"/>
              </a:rPr>
              <a:t>многих школьников </a:t>
            </a:r>
            <a:r>
              <a:rPr dirty="0" sz="2000">
                <a:latin typeface="Arial"/>
                <a:cs typeface="Arial"/>
              </a:rPr>
              <a:t>есть </a:t>
            </a:r>
            <a:r>
              <a:rPr dirty="0" sz="2000" spc="-10">
                <a:latin typeface="Arial"/>
                <a:cs typeface="Arial"/>
              </a:rPr>
              <a:t>смартфоны </a:t>
            </a:r>
            <a:r>
              <a:rPr dirty="0" sz="2000" spc="-5">
                <a:latin typeface="Arial"/>
                <a:cs typeface="Arial"/>
              </a:rPr>
              <a:t>или </a:t>
            </a:r>
            <a:r>
              <a:rPr dirty="0" sz="2000" spc="-15">
                <a:latin typeface="Arial"/>
                <a:cs typeface="Arial"/>
              </a:rPr>
              <a:t>планшеты,  </a:t>
            </a:r>
            <a:r>
              <a:rPr dirty="0" sz="2000" spc="-10">
                <a:latin typeface="Arial"/>
                <a:cs typeface="Arial"/>
              </a:rPr>
              <a:t>подключенные </a:t>
            </a:r>
            <a:r>
              <a:rPr dirty="0" sz="2000">
                <a:latin typeface="Arial"/>
                <a:cs typeface="Arial"/>
              </a:rPr>
              <a:t>к </a:t>
            </a:r>
            <a:r>
              <a:rPr dirty="0" sz="2000" spc="-40">
                <a:latin typeface="Arial"/>
                <a:cs typeface="Arial"/>
              </a:rPr>
              <a:t>Интернет, </a:t>
            </a:r>
            <a:r>
              <a:rPr dirty="0" sz="2000" spc="-10">
                <a:latin typeface="Arial"/>
                <a:cs typeface="Arial"/>
              </a:rPr>
              <a:t>используемые </a:t>
            </a:r>
            <a:r>
              <a:rPr dirty="0" sz="2000" spc="-5">
                <a:latin typeface="Arial"/>
                <a:cs typeface="Arial"/>
              </a:rPr>
              <a:t>для </a:t>
            </a:r>
            <a:r>
              <a:rPr dirty="0" sz="2000" spc="-15">
                <a:latin typeface="Arial"/>
                <a:cs typeface="Arial"/>
              </a:rPr>
              <a:t>развлечений, </a:t>
            </a:r>
            <a:r>
              <a:rPr dirty="0" sz="2000">
                <a:latin typeface="Arial"/>
                <a:cs typeface="Arial"/>
              </a:rPr>
              <a:t>а  </a:t>
            </a:r>
            <a:r>
              <a:rPr dirty="0" sz="2000" spc="-5">
                <a:latin typeface="Arial"/>
                <a:cs typeface="Arial"/>
              </a:rPr>
              <a:t>не для</a:t>
            </a:r>
            <a:r>
              <a:rPr dirty="0" sz="2000" spc="-2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обучения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1110" y="3592144"/>
            <a:ext cx="6942455" cy="155130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>
                <a:latin typeface="Arial"/>
                <a:cs typeface="Arial"/>
              </a:rPr>
              <a:t>У </a:t>
            </a:r>
            <a:r>
              <a:rPr dirty="0" sz="2000" spc="-10">
                <a:latin typeface="Arial"/>
                <a:cs typeface="Arial"/>
              </a:rPr>
              <a:t>школы, </a:t>
            </a:r>
            <a:r>
              <a:rPr dirty="0" sz="2000" spc="15">
                <a:latin typeface="Arial"/>
                <a:cs typeface="Arial"/>
              </a:rPr>
              <a:t>как </a:t>
            </a:r>
            <a:r>
              <a:rPr dirty="0" sz="2000">
                <a:latin typeface="Arial"/>
                <a:cs typeface="Arial"/>
              </a:rPr>
              <a:t>правило, </a:t>
            </a:r>
            <a:r>
              <a:rPr dirty="0" sz="2000" spc="-25">
                <a:latin typeface="Arial"/>
                <a:cs typeface="Arial"/>
              </a:rPr>
              <a:t>нет </a:t>
            </a:r>
            <a:r>
              <a:rPr dirty="0" sz="2000" spc="-10">
                <a:latin typeface="Arial"/>
                <a:cs typeface="Arial"/>
              </a:rPr>
              <a:t>средств </a:t>
            </a:r>
            <a:r>
              <a:rPr dirty="0" sz="2000">
                <a:latin typeface="Arial"/>
                <a:cs typeface="Arial"/>
              </a:rPr>
              <a:t>и </a:t>
            </a:r>
            <a:r>
              <a:rPr dirty="0" sz="2000" spc="-10">
                <a:latin typeface="Arial"/>
                <a:cs typeface="Arial"/>
              </a:rPr>
              <a:t>возможностей,</a:t>
            </a:r>
            <a:r>
              <a:rPr dirty="0" sz="2000" spc="-15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чтобы  обеспечить </a:t>
            </a:r>
            <a:r>
              <a:rPr dirty="0" sz="2000" spc="-20">
                <a:latin typeface="Arial"/>
                <a:cs typeface="Arial"/>
              </a:rPr>
              <a:t>всех </a:t>
            </a:r>
            <a:r>
              <a:rPr dirty="0" sz="2000" spc="-5">
                <a:latin typeface="Arial"/>
                <a:cs typeface="Arial"/>
              </a:rPr>
              <a:t>своих </a:t>
            </a:r>
            <a:r>
              <a:rPr dirty="0" sz="2000">
                <a:latin typeface="Arial"/>
                <a:cs typeface="Arial"/>
              </a:rPr>
              <a:t>учеников </a:t>
            </a:r>
            <a:r>
              <a:rPr dirty="0" sz="2000" spc="-10">
                <a:latin typeface="Arial"/>
                <a:cs typeface="Arial"/>
              </a:rPr>
              <a:t>литературными  произведениями, </a:t>
            </a:r>
            <a:r>
              <a:rPr dirty="0" sz="2000" spc="-5">
                <a:latin typeface="Arial"/>
                <a:cs typeface="Arial"/>
              </a:rPr>
              <a:t>изучаемыми </a:t>
            </a:r>
            <a:r>
              <a:rPr dirty="0" sz="2000">
                <a:latin typeface="Arial"/>
                <a:cs typeface="Arial"/>
              </a:rPr>
              <a:t>в </a:t>
            </a:r>
            <a:r>
              <a:rPr dirty="0" sz="2000" spc="-10">
                <a:latin typeface="Arial"/>
                <a:cs typeface="Arial"/>
              </a:rPr>
              <a:t>школьной </a:t>
            </a:r>
            <a:r>
              <a:rPr dirty="0" sz="2000">
                <a:latin typeface="Arial"/>
                <a:cs typeface="Arial"/>
              </a:rPr>
              <a:t>программе, </a:t>
            </a:r>
            <a:r>
              <a:rPr dirty="0" sz="2000" spc="-5">
                <a:latin typeface="Arial"/>
                <a:cs typeface="Arial"/>
              </a:rPr>
              <a:t>не  </a:t>
            </a:r>
            <a:r>
              <a:rPr dirty="0" sz="2000" spc="-20">
                <a:latin typeface="Arial"/>
                <a:cs typeface="Arial"/>
              </a:rPr>
              <a:t>говоря </a:t>
            </a:r>
            <a:r>
              <a:rPr dirty="0" sz="2000" spc="5">
                <a:latin typeface="Arial"/>
                <a:cs typeface="Arial"/>
              </a:rPr>
              <a:t>уже </a:t>
            </a:r>
            <a:r>
              <a:rPr dirty="0" sz="2000">
                <a:latin typeface="Arial"/>
                <a:cs typeface="Arial"/>
              </a:rPr>
              <a:t>о </a:t>
            </a:r>
            <a:r>
              <a:rPr dirty="0" sz="2000" spc="-10">
                <a:latin typeface="Arial"/>
                <a:cs typeface="Arial"/>
              </a:rPr>
              <a:t>книгах </a:t>
            </a:r>
            <a:r>
              <a:rPr dirty="0" sz="2000" spc="-5">
                <a:latin typeface="Arial"/>
                <a:cs typeface="Arial"/>
              </a:rPr>
              <a:t>для внеклассного </a:t>
            </a:r>
            <a:r>
              <a:rPr dirty="0" sz="2000" spc="-10">
                <a:latin typeface="Arial"/>
                <a:cs typeface="Arial"/>
              </a:rPr>
              <a:t>чтения </a:t>
            </a:r>
            <a:r>
              <a:rPr dirty="0" sz="2000">
                <a:latin typeface="Arial"/>
                <a:cs typeface="Arial"/>
              </a:rPr>
              <a:t>и </a:t>
            </a:r>
            <a:r>
              <a:rPr dirty="0" sz="2000" spc="-5">
                <a:latin typeface="Arial"/>
                <a:cs typeface="Arial"/>
              </a:rPr>
              <a:t>для  </a:t>
            </a:r>
            <a:r>
              <a:rPr dirty="0" sz="2000" spc="-10">
                <a:latin typeface="Arial"/>
                <a:cs typeface="Arial"/>
              </a:rPr>
              <a:t>патриотического</a:t>
            </a:r>
            <a:r>
              <a:rPr dirty="0" sz="2000" spc="-5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воспитания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178295"/>
            <a:ext cx="9144000" cy="680085"/>
          </a:xfrm>
          <a:custGeom>
            <a:avLst/>
            <a:gdLst/>
            <a:ahLst/>
            <a:cxnLst/>
            <a:rect l="l" t="t" r="r" b="b"/>
            <a:pathLst>
              <a:path w="9144000" h="680084">
                <a:moveTo>
                  <a:pt x="9144000" y="679701"/>
                </a:moveTo>
                <a:lnTo>
                  <a:pt x="9144000" y="0"/>
                </a:lnTo>
                <a:lnTo>
                  <a:pt x="0" y="0"/>
                </a:lnTo>
                <a:lnTo>
                  <a:pt x="0" y="679701"/>
                </a:lnTo>
                <a:lnTo>
                  <a:pt x="9144000" y="679701"/>
                </a:lnTo>
                <a:close/>
              </a:path>
            </a:pathLst>
          </a:custGeom>
          <a:solidFill>
            <a:srgbClr val="EEED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6615" y="6355079"/>
            <a:ext cx="1251204" cy="277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774317" y="6243929"/>
            <a:ext cx="6264910" cy="544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>
                <a:latin typeface="Arial"/>
                <a:cs typeface="Arial"/>
              </a:rPr>
              <a:t>Предоставление </a:t>
            </a:r>
            <a:r>
              <a:rPr dirty="0" sz="1700" spc="-5">
                <a:latin typeface="Arial"/>
                <a:cs typeface="Arial"/>
              </a:rPr>
              <a:t>школьникам </a:t>
            </a:r>
            <a:r>
              <a:rPr dirty="0" sz="1700" spc="-15">
                <a:latin typeface="Arial"/>
                <a:cs typeface="Arial"/>
              </a:rPr>
              <a:t>удаленного</a:t>
            </a:r>
            <a:r>
              <a:rPr dirty="0" sz="1700" spc="35">
                <a:latin typeface="Arial"/>
                <a:cs typeface="Arial"/>
              </a:rPr>
              <a:t> </a:t>
            </a:r>
            <a:r>
              <a:rPr dirty="0" sz="1700" spc="-5">
                <a:latin typeface="Arial"/>
                <a:cs typeface="Arial"/>
              </a:rPr>
              <a:t>доступа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700">
                <a:latin typeface="Arial"/>
                <a:cs typeface="Arial"/>
              </a:rPr>
              <a:t>к фондам </a:t>
            </a:r>
            <a:r>
              <a:rPr dirty="0" sz="1700" spc="-5">
                <a:latin typeface="Arial"/>
                <a:cs typeface="Arial"/>
              </a:rPr>
              <a:t>школьных </a:t>
            </a:r>
            <a:r>
              <a:rPr dirty="0" sz="1700" spc="-20">
                <a:latin typeface="Arial"/>
                <a:cs typeface="Arial"/>
              </a:rPr>
              <a:t>библиотек </a:t>
            </a:r>
            <a:r>
              <a:rPr dirty="0" sz="1700">
                <a:latin typeface="Arial"/>
                <a:cs typeface="Arial"/>
              </a:rPr>
              <a:t>с </a:t>
            </a:r>
            <a:r>
              <a:rPr dirty="0" sz="1700" spc="-5">
                <a:latin typeface="Arial"/>
                <a:cs typeface="Arial"/>
              </a:rPr>
              <a:t>мобильного </a:t>
            </a:r>
            <a:r>
              <a:rPr dirty="0" sz="1700" spc="-10">
                <a:latin typeface="Arial"/>
                <a:cs typeface="Arial"/>
              </a:rPr>
              <a:t>устройства </a:t>
            </a:r>
            <a:r>
              <a:rPr dirty="0" sz="1700">
                <a:latin typeface="Arial"/>
                <a:cs typeface="Arial"/>
              </a:rPr>
              <a:t>и</a:t>
            </a:r>
            <a:r>
              <a:rPr dirty="0" sz="1700" spc="6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ПК</a:t>
            </a:r>
            <a:endParaRPr sz="17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13816" y="3512820"/>
            <a:ext cx="106680" cy="106680"/>
          </a:xfrm>
          <a:custGeom>
            <a:avLst/>
            <a:gdLst/>
            <a:ahLst/>
            <a:cxnLst/>
            <a:rect l="l" t="t" r="r" b="b"/>
            <a:pathLst>
              <a:path w="106680" h="106679">
                <a:moveTo>
                  <a:pt x="0" y="106679"/>
                </a:moveTo>
                <a:lnTo>
                  <a:pt x="106680" y="106679"/>
                </a:lnTo>
                <a:lnTo>
                  <a:pt x="106680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13816" y="1921764"/>
            <a:ext cx="106680" cy="106680"/>
          </a:xfrm>
          <a:custGeom>
            <a:avLst/>
            <a:gdLst/>
            <a:ahLst/>
            <a:cxnLst/>
            <a:rect l="l" t="t" r="r" b="b"/>
            <a:pathLst>
              <a:path w="106680" h="106680">
                <a:moveTo>
                  <a:pt x="0" y="106679"/>
                </a:moveTo>
                <a:lnTo>
                  <a:pt x="106680" y="106679"/>
                </a:lnTo>
                <a:lnTo>
                  <a:pt x="106680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3191" y="0"/>
            <a:ext cx="7134225" cy="13665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650240">
              <a:lnSpc>
                <a:spcPct val="100000"/>
              </a:lnSpc>
              <a:spcBef>
                <a:spcPts val="95"/>
              </a:spcBef>
              <a:tabLst>
                <a:tab pos="3272790" algn="l"/>
              </a:tabLst>
            </a:pPr>
            <a:r>
              <a:rPr dirty="0" sz="2200" spc="-15">
                <a:latin typeface="Arial"/>
                <a:cs typeface="Arial"/>
              </a:rPr>
              <a:t>"Лит</a:t>
            </a:r>
            <a:r>
              <a:rPr dirty="0" sz="2200" spc="-15">
                <a:solidFill>
                  <a:srgbClr val="FF4A00"/>
                </a:solidFill>
                <a:latin typeface="Arial"/>
                <a:cs typeface="Arial"/>
              </a:rPr>
              <a:t>Рес: </a:t>
            </a:r>
            <a:r>
              <a:rPr dirty="0" sz="2200" spc="-10">
                <a:latin typeface="Arial"/>
                <a:cs typeface="Arial"/>
              </a:rPr>
              <a:t>Школа" </a:t>
            </a:r>
            <a:r>
              <a:rPr dirty="0" sz="2200" spc="-5">
                <a:latin typeface="Arial"/>
                <a:cs typeface="Arial"/>
              </a:rPr>
              <a:t>- простой и экономичный </a:t>
            </a:r>
            <a:r>
              <a:rPr dirty="0" sz="2200">
                <a:latin typeface="Arial"/>
                <a:cs typeface="Arial"/>
              </a:rPr>
              <a:t>способ  </a:t>
            </a:r>
            <a:r>
              <a:rPr dirty="0" sz="2200" spc="-15">
                <a:latin typeface="Arial"/>
                <a:cs typeface="Arial"/>
              </a:rPr>
              <a:t>обеспечить</a:t>
            </a:r>
            <a:r>
              <a:rPr dirty="0" sz="2200" spc="35">
                <a:latin typeface="Arial"/>
                <a:cs typeface="Arial"/>
              </a:rPr>
              <a:t> </a:t>
            </a:r>
            <a:r>
              <a:rPr dirty="0" sz="2200" spc="-10">
                <a:latin typeface="Arial"/>
                <a:cs typeface="Arial"/>
              </a:rPr>
              <a:t>школьников	</a:t>
            </a:r>
            <a:r>
              <a:rPr dirty="0" sz="2200" spc="-5">
                <a:latin typeface="Arial"/>
                <a:cs typeface="Arial"/>
              </a:rPr>
              <a:t>программными</a:t>
            </a:r>
            <a:endParaRPr sz="22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</a:pPr>
            <a:r>
              <a:rPr dirty="0" sz="2200" spc="-10">
                <a:latin typeface="Arial"/>
                <a:cs typeface="Arial"/>
              </a:rPr>
              <a:t>произведениями, </a:t>
            </a:r>
            <a:r>
              <a:rPr dirty="0" sz="2200" spc="-5">
                <a:latin typeface="Arial"/>
                <a:cs typeface="Arial"/>
              </a:rPr>
              <a:t>внеклассным </a:t>
            </a:r>
            <a:r>
              <a:rPr dirty="0" sz="2200" spc="-10">
                <a:latin typeface="Arial"/>
                <a:cs typeface="Arial"/>
              </a:rPr>
              <a:t>чтением </a:t>
            </a:r>
            <a:r>
              <a:rPr dirty="0" sz="2200" spc="-5">
                <a:latin typeface="Arial"/>
                <a:cs typeface="Arial"/>
              </a:rPr>
              <a:t>и </a:t>
            </a:r>
            <a:r>
              <a:rPr dirty="0" sz="2200" spc="-15">
                <a:latin typeface="Arial"/>
                <a:cs typeface="Arial"/>
              </a:rPr>
              <a:t>книгами </a:t>
            </a:r>
            <a:r>
              <a:rPr dirty="0" sz="2200" spc="-5">
                <a:latin typeface="Arial"/>
                <a:cs typeface="Arial"/>
              </a:rPr>
              <a:t>для  </a:t>
            </a:r>
            <a:r>
              <a:rPr dirty="0" sz="2200" spc="-15">
                <a:latin typeface="Arial"/>
                <a:cs typeface="Arial"/>
              </a:rPr>
              <a:t>патриотического</a:t>
            </a:r>
            <a:r>
              <a:rPr dirty="0" sz="2200" spc="20">
                <a:latin typeface="Arial"/>
                <a:cs typeface="Arial"/>
              </a:rPr>
              <a:t> </a:t>
            </a:r>
            <a:r>
              <a:rPr dirty="0" sz="2200" spc="-15">
                <a:latin typeface="Arial"/>
                <a:cs typeface="Arial"/>
              </a:rPr>
              <a:t>воспитания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61110" y="2099310"/>
            <a:ext cx="7228205" cy="1245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 spc="-15">
                <a:latin typeface="Arial"/>
                <a:cs typeface="Arial"/>
              </a:rPr>
              <a:t>"ЛитРес: </a:t>
            </a:r>
            <a:r>
              <a:rPr dirty="0" sz="2000" spc="-10">
                <a:latin typeface="Arial"/>
                <a:cs typeface="Arial"/>
              </a:rPr>
              <a:t>Школа" </a:t>
            </a:r>
            <a:r>
              <a:rPr dirty="0" sz="2000" spc="-20">
                <a:latin typeface="Arial"/>
                <a:cs typeface="Arial"/>
              </a:rPr>
              <a:t>задействует </a:t>
            </a:r>
            <a:r>
              <a:rPr dirty="0" sz="2000" spc="-10">
                <a:latin typeface="Arial"/>
                <a:cs typeface="Arial"/>
              </a:rPr>
              <a:t>смартфоны </a:t>
            </a:r>
            <a:r>
              <a:rPr dirty="0" sz="2000">
                <a:latin typeface="Arial"/>
                <a:cs typeface="Arial"/>
              </a:rPr>
              <a:t>и </a:t>
            </a:r>
            <a:r>
              <a:rPr dirty="0" sz="2000" spc="-15">
                <a:latin typeface="Arial"/>
                <a:cs typeface="Arial"/>
              </a:rPr>
              <a:t>планшеты  </a:t>
            </a:r>
            <a:r>
              <a:rPr dirty="0" sz="2000" spc="-5">
                <a:latin typeface="Arial"/>
                <a:cs typeface="Arial"/>
              </a:rPr>
              <a:t>школьников </a:t>
            </a:r>
            <a:r>
              <a:rPr dirty="0" sz="2000">
                <a:latin typeface="Arial"/>
                <a:cs typeface="Arial"/>
              </a:rPr>
              <a:t>в </a:t>
            </a:r>
            <a:r>
              <a:rPr dirty="0" sz="2000" spc="-15">
                <a:latin typeface="Arial"/>
                <a:cs typeface="Arial"/>
              </a:rPr>
              <a:t>образовательных </a:t>
            </a:r>
            <a:r>
              <a:rPr dirty="0" sz="2000" spc="-20">
                <a:latin typeface="Arial"/>
                <a:cs typeface="Arial"/>
              </a:rPr>
              <a:t>целях, </a:t>
            </a:r>
            <a:r>
              <a:rPr dirty="0" sz="2000">
                <a:latin typeface="Arial"/>
                <a:cs typeface="Arial"/>
              </a:rPr>
              <a:t>комплексно, </a:t>
            </a:r>
            <a:r>
              <a:rPr dirty="0" sz="2000" spc="-15">
                <a:latin typeface="Arial"/>
                <a:cs typeface="Arial"/>
              </a:rPr>
              <a:t>удобно </a:t>
            </a:r>
            <a:r>
              <a:rPr dirty="0" sz="2000">
                <a:latin typeface="Arial"/>
                <a:cs typeface="Arial"/>
              </a:rPr>
              <a:t>и  экономично </a:t>
            </a:r>
            <a:r>
              <a:rPr dirty="0" sz="2000" spc="-5">
                <a:latin typeface="Arial"/>
                <a:cs typeface="Arial"/>
              </a:rPr>
              <a:t>решая </a:t>
            </a:r>
            <a:r>
              <a:rPr dirty="0" sz="2000" spc="-10">
                <a:latin typeface="Arial"/>
                <a:cs typeface="Arial"/>
              </a:rPr>
              <a:t>проблему </a:t>
            </a:r>
            <a:r>
              <a:rPr dirty="0" sz="2000" spc="-5">
                <a:latin typeface="Arial"/>
                <a:cs typeface="Arial"/>
              </a:rPr>
              <a:t>комплектования</a:t>
            </a:r>
            <a:r>
              <a:rPr dirty="0" sz="2000" spc="-12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школьных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 spc="-20">
                <a:latin typeface="Arial"/>
                <a:cs typeface="Arial"/>
              </a:rPr>
              <a:t>библиотек </a:t>
            </a:r>
            <a:r>
              <a:rPr dirty="0" sz="2000" spc="-15">
                <a:latin typeface="Arial"/>
                <a:cs typeface="Arial"/>
              </a:rPr>
              <a:t>необходимой</a:t>
            </a:r>
            <a:r>
              <a:rPr dirty="0" sz="2000" spc="-45">
                <a:latin typeface="Arial"/>
                <a:cs typeface="Arial"/>
              </a:rPr>
              <a:t> </a:t>
            </a:r>
            <a:r>
              <a:rPr dirty="0" sz="2000" spc="-15">
                <a:latin typeface="Arial"/>
                <a:cs typeface="Arial"/>
              </a:rPr>
              <a:t>литературой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61110" y="4111497"/>
            <a:ext cx="7124065" cy="9404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spc="-15">
                <a:latin typeface="Arial"/>
                <a:cs typeface="Arial"/>
              </a:rPr>
              <a:t>"ЛитРес: </a:t>
            </a:r>
            <a:r>
              <a:rPr dirty="0" sz="2000" spc="-10">
                <a:latin typeface="Arial"/>
                <a:cs typeface="Arial"/>
              </a:rPr>
              <a:t>Школа" </a:t>
            </a:r>
            <a:r>
              <a:rPr dirty="0" sz="2000" spc="-15">
                <a:latin typeface="Arial"/>
                <a:cs typeface="Arial"/>
              </a:rPr>
              <a:t>способствует </a:t>
            </a:r>
            <a:r>
              <a:rPr dirty="0" sz="2000">
                <a:latin typeface="Arial"/>
                <a:cs typeface="Arial"/>
              </a:rPr>
              <a:t>построению </a:t>
            </a:r>
            <a:r>
              <a:rPr dirty="0" sz="2000" spc="-5">
                <a:latin typeface="Arial"/>
                <a:cs typeface="Arial"/>
              </a:rPr>
              <a:t>инфраструктуры  </a:t>
            </a:r>
            <a:r>
              <a:rPr dirty="0" sz="2000" spc="-10">
                <a:latin typeface="Arial"/>
                <a:cs typeface="Arial"/>
              </a:rPr>
              <a:t>чтения </a:t>
            </a:r>
            <a:r>
              <a:rPr dirty="0" sz="2000">
                <a:latin typeface="Arial"/>
                <a:cs typeface="Arial"/>
              </a:rPr>
              <a:t>в </a:t>
            </a:r>
            <a:r>
              <a:rPr dirty="0" sz="2000" spc="-10">
                <a:latin typeface="Arial"/>
                <a:cs typeface="Arial"/>
              </a:rPr>
              <a:t>школьной </a:t>
            </a:r>
            <a:r>
              <a:rPr dirty="0" sz="2000" spc="-15">
                <a:latin typeface="Arial"/>
                <a:cs typeface="Arial"/>
              </a:rPr>
              <a:t>библиотеке, </a:t>
            </a:r>
            <a:r>
              <a:rPr dirty="0" sz="2000" spc="-20">
                <a:latin typeface="Arial"/>
                <a:cs typeface="Arial"/>
              </a:rPr>
              <a:t>популяризирует </a:t>
            </a:r>
            <a:r>
              <a:rPr dirty="0" sz="2000" spc="-10">
                <a:latin typeface="Arial"/>
                <a:cs typeface="Arial"/>
              </a:rPr>
              <a:t>чтение,  повышает </a:t>
            </a:r>
            <a:r>
              <a:rPr dirty="0" sz="2000" spc="-5">
                <a:latin typeface="Arial"/>
                <a:cs typeface="Arial"/>
              </a:rPr>
              <a:t>читаемость</a:t>
            </a:r>
            <a:r>
              <a:rPr dirty="0" sz="2000" spc="-7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обучающихся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0" y="6178295"/>
            <a:ext cx="9144000" cy="680085"/>
          </a:xfrm>
          <a:custGeom>
            <a:avLst/>
            <a:gdLst/>
            <a:ahLst/>
            <a:cxnLst/>
            <a:rect l="l" t="t" r="r" b="b"/>
            <a:pathLst>
              <a:path w="9144000" h="680084">
                <a:moveTo>
                  <a:pt x="9144000" y="679701"/>
                </a:moveTo>
                <a:lnTo>
                  <a:pt x="9144000" y="0"/>
                </a:lnTo>
                <a:lnTo>
                  <a:pt x="0" y="0"/>
                </a:lnTo>
                <a:lnTo>
                  <a:pt x="0" y="679701"/>
                </a:lnTo>
                <a:lnTo>
                  <a:pt x="9144000" y="679701"/>
                </a:lnTo>
                <a:close/>
              </a:path>
            </a:pathLst>
          </a:custGeom>
          <a:solidFill>
            <a:srgbClr val="EEED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56615" y="6355079"/>
            <a:ext cx="1251204" cy="277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774317" y="6243929"/>
            <a:ext cx="6264910" cy="544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>
                <a:latin typeface="Arial"/>
                <a:cs typeface="Arial"/>
              </a:rPr>
              <a:t>Предоставление </a:t>
            </a:r>
            <a:r>
              <a:rPr dirty="0" sz="1700" spc="-5">
                <a:latin typeface="Arial"/>
                <a:cs typeface="Arial"/>
              </a:rPr>
              <a:t>школьникам </a:t>
            </a:r>
            <a:r>
              <a:rPr dirty="0" sz="1700" spc="-15">
                <a:latin typeface="Arial"/>
                <a:cs typeface="Arial"/>
              </a:rPr>
              <a:t>удаленного</a:t>
            </a:r>
            <a:r>
              <a:rPr dirty="0" sz="1700" spc="35">
                <a:latin typeface="Arial"/>
                <a:cs typeface="Arial"/>
              </a:rPr>
              <a:t> </a:t>
            </a:r>
            <a:r>
              <a:rPr dirty="0" sz="1700" spc="-5">
                <a:latin typeface="Arial"/>
                <a:cs typeface="Arial"/>
              </a:rPr>
              <a:t>доступа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700">
                <a:latin typeface="Arial"/>
                <a:cs typeface="Arial"/>
              </a:rPr>
              <a:t>к фондам </a:t>
            </a:r>
            <a:r>
              <a:rPr dirty="0" sz="1700" spc="-5">
                <a:latin typeface="Arial"/>
                <a:cs typeface="Arial"/>
              </a:rPr>
              <a:t>школьных </a:t>
            </a:r>
            <a:r>
              <a:rPr dirty="0" sz="1700" spc="-20">
                <a:latin typeface="Arial"/>
                <a:cs typeface="Arial"/>
              </a:rPr>
              <a:t>библиотек </a:t>
            </a:r>
            <a:r>
              <a:rPr dirty="0" sz="1700">
                <a:latin typeface="Arial"/>
                <a:cs typeface="Arial"/>
              </a:rPr>
              <a:t>с </a:t>
            </a:r>
            <a:r>
              <a:rPr dirty="0" sz="1700" spc="-5">
                <a:latin typeface="Arial"/>
                <a:cs typeface="Arial"/>
              </a:rPr>
              <a:t>мобильного </a:t>
            </a:r>
            <a:r>
              <a:rPr dirty="0" sz="1700" spc="-10">
                <a:latin typeface="Arial"/>
                <a:cs typeface="Arial"/>
              </a:rPr>
              <a:t>устройства </a:t>
            </a:r>
            <a:r>
              <a:rPr dirty="0" sz="1700">
                <a:latin typeface="Arial"/>
                <a:cs typeface="Arial"/>
              </a:rPr>
              <a:t>и</a:t>
            </a:r>
            <a:r>
              <a:rPr dirty="0" sz="1700" spc="65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ПК</a:t>
            </a:r>
            <a:endParaRPr sz="170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813816" y="2167127"/>
            <a:ext cx="106680" cy="108585"/>
          </a:xfrm>
          <a:custGeom>
            <a:avLst/>
            <a:gdLst/>
            <a:ahLst/>
            <a:cxnLst/>
            <a:rect l="l" t="t" r="r" b="b"/>
            <a:pathLst>
              <a:path w="106680" h="108585">
                <a:moveTo>
                  <a:pt x="0" y="108203"/>
                </a:moveTo>
                <a:lnTo>
                  <a:pt x="106680" y="108203"/>
                </a:lnTo>
                <a:lnTo>
                  <a:pt x="106680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813816" y="3884676"/>
            <a:ext cx="106680" cy="106680"/>
          </a:xfrm>
          <a:custGeom>
            <a:avLst/>
            <a:gdLst/>
            <a:ahLst/>
            <a:cxnLst/>
            <a:rect l="l" t="t" r="r" b="b"/>
            <a:pathLst>
              <a:path w="106680" h="106679">
                <a:moveTo>
                  <a:pt x="0" y="106680"/>
                </a:moveTo>
                <a:lnTo>
                  <a:pt x="106680" y="106680"/>
                </a:lnTo>
                <a:lnTo>
                  <a:pt x="106680" y="0"/>
                </a:lnTo>
                <a:lnTo>
                  <a:pt x="0" y="0"/>
                </a:lnTo>
                <a:lnTo>
                  <a:pt x="0" y="106680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54940" rIns="0" bIns="0" rtlCol="0" vert="horz">
            <a:spAutoFit/>
          </a:bodyPr>
          <a:lstStyle/>
          <a:p>
            <a:pPr marR="5080">
              <a:lnSpc>
                <a:spcPct val="100000"/>
              </a:lnSpc>
              <a:spcBef>
                <a:spcPts val="95"/>
              </a:spcBef>
            </a:pPr>
            <a:r>
              <a:rPr dirty="0" sz="2200" spc="-15">
                <a:latin typeface="Arial"/>
                <a:cs typeface="Arial"/>
              </a:rPr>
              <a:t>Ключевое </a:t>
            </a:r>
            <a:r>
              <a:rPr dirty="0" sz="2200" spc="-5">
                <a:latin typeface="Arial"/>
                <a:cs typeface="Arial"/>
              </a:rPr>
              <a:t>действие в </a:t>
            </a:r>
            <a:r>
              <a:rPr dirty="0" sz="2200" spc="-10">
                <a:latin typeface="Arial"/>
                <a:cs typeface="Arial"/>
              </a:rPr>
              <a:t>системе </a:t>
            </a:r>
            <a:r>
              <a:rPr dirty="0" sz="2200" spc="-15">
                <a:latin typeface="Arial"/>
                <a:cs typeface="Arial"/>
              </a:rPr>
              <a:t>"Лит</a:t>
            </a:r>
            <a:r>
              <a:rPr dirty="0" sz="2200" spc="-15">
                <a:solidFill>
                  <a:srgbClr val="FF4A00"/>
                </a:solidFill>
                <a:latin typeface="Arial"/>
                <a:cs typeface="Arial"/>
              </a:rPr>
              <a:t>Рес: </a:t>
            </a:r>
            <a:r>
              <a:rPr dirty="0" sz="2200" spc="-10">
                <a:latin typeface="Arial"/>
                <a:cs typeface="Arial"/>
              </a:rPr>
              <a:t>Школа" </a:t>
            </a:r>
            <a:r>
              <a:rPr dirty="0" sz="2200" spc="-5">
                <a:latin typeface="Arial"/>
                <a:cs typeface="Arial"/>
              </a:rPr>
              <a:t>–  </a:t>
            </a:r>
            <a:r>
              <a:rPr dirty="0" sz="2200" spc="-30">
                <a:solidFill>
                  <a:srgbClr val="FF4A00"/>
                </a:solidFill>
                <a:latin typeface="Arial"/>
                <a:cs typeface="Arial"/>
              </a:rPr>
              <a:t>КНИГОВЫДАЧА</a:t>
            </a:r>
            <a:endParaRPr sz="2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8062" y="1989201"/>
            <a:ext cx="6674484" cy="94043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96520">
              <a:lnSpc>
                <a:spcPct val="100000"/>
              </a:lnSpc>
              <a:spcBef>
                <a:spcPts val="105"/>
              </a:spcBef>
            </a:pPr>
            <a:r>
              <a:rPr dirty="0" sz="2000" spc="-15">
                <a:latin typeface="Arial"/>
                <a:cs typeface="Arial"/>
              </a:rPr>
              <a:t>Под </a:t>
            </a:r>
            <a:r>
              <a:rPr dirty="0" sz="2000" spc="-20">
                <a:latin typeface="Arial"/>
                <a:cs typeface="Arial"/>
              </a:rPr>
              <a:t>«КНИГОВЫДАЧЕЙ» </a:t>
            </a:r>
            <a:r>
              <a:rPr dirty="0" sz="2000" spc="-15">
                <a:latin typeface="Arial"/>
                <a:cs typeface="Arial"/>
              </a:rPr>
              <a:t>понимается </a:t>
            </a:r>
            <a:r>
              <a:rPr dirty="0" sz="2000" spc="-10">
                <a:latin typeface="Arial"/>
                <a:cs typeface="Arial"/>
              </a:rPr>
              <a:t>выдача </a:t>
            </a:r>
            <a:r>
              <a:rPr dirty="0" sz="2000" spc="-5">
                <a:latin typeface="Arial"/>
                <a:cs typeface="Arial"/>
              </a:rPr>
              <a:t>системой  </a:t>
            </a:r>
            <a:r>
              <a:rPr dirty="0" sz="2000" spc="-15">
                <a:latin typeface="Arial"/>
                <a:cs typeface="Arial"/>
              </a:rPr>
              <a:t>"ЛитРес: </a:t>
            </a:r>
            <a:r>
              <a:rPr dirty="0" sz="2000" spc="-10">
                <a:latin typeface="Arial"/>
                <a:cs typeface="Arial"/>
              </a:rPr>
              <a:t>Школа" </a:t>
            </a:r>
            <a:r>
              <a:rPr dirty="0" sz="2000" spc="-5">
                <a:latin typeface="Arial"/>
                <a:cs typeface="Arial"/>
              </a:rPr>
              <a:t>цифровой </a:t>
            </a:r>
            <a:r>
              <a:rPr dirty="0" sz="2000">
                <a:latin typeface="Arial"/>
                <a:cs typeface="Arial"/>
              </a:rPr>
              <a:t>копии книги </a:t>
            </a:r>
            <a:r>
              <a:rPr dirty="0" sz="2000" spc="-5">
                <a:latin typeface="Arial"/>
                <a:cs typeface="Arial"/>
              </a:rPr>
              <a:t>на</a:t>
            </a:r>
            <a:r>
              <a:rPr dirty="0" sz="2000" spc="-95">
                <a:latin typeface="Arial"/>
                <a:cs typeface="Arial"/>
              </a:rPr>
              <a:t> </a:t>
            </a:r>
            <a:r>
              <a:rPr dirty="0" sz="2000" spc="-5">
                <a:latin typeface="Arial"/>
                <a:cs typeface="Arial"/>
              </a:rPr>
              <a:t>электронное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dirty="0" sz="2000" spc="-5">
                <a:latin typeface="Arial"/>
                <a:cs typeface="Arial"/>
              </a:rPr>
              <a:t>устройство </a:t>
            </a:r>
            <a:r>
              <a:rPr dirty="0" sz="2000">
                <a:latin typeface="Arial"/>
                <a:cs typeface="Arial"/>
              </a:rPr>
              <a:t>ученика: </a:t>
            </a:r>
            <a:r>
              <a:rPr dirty="0" sz="2000" spc="-10">
                <a:latin typeface="Arial"/>
                <a:cs typeface="Arial"/>
              </a:rPr>
              <a:t>смартфон, </a:t>
            </a:r>
            <a:r>
              <a:rPr dirty="0" sz="2000" spc="-15">
                <a:latin typeface="Arial"/>
                <a:cs typeface="Arial"/>
              </a:rPr>
              <a:t>планшет </a:t>
            </a:r>
            <a:r>
              <a:rPr dirty="0" sz="2000" spc="-5">
                <a:latin typeface="Arial"/>
                <a:cs typeface="Arial"/>
              </a:rPr>
              <a:t>или</a:t>
            </a:r>
            <a:r>
              <a:rPr dirty="0" sz="2000" spc="-10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компьютер</a:t>
            </a:r>
            <a:endParaRPr sz="20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8062" y="3696461"/>
            <a:ext cx="7214870" cy="941069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latin typeface="Arial"/>
                <a:cs typeface="Arial"/>
              </a:rPr>
              <a:t>Цифровая </a:t>
            </a:r>
            <a:r>
              <a:rPr dirty="0" sz="2000">
                <a:latin typeface="Arial"/>
                <a:cs typeface="Arial"/>
              </a:rPr>
              <a:t>копия книги </a:t>
            </a:r>
            <a:r>
              <a:rPr dirty="0" sz="2000" spc="-15">
                <a:latin typeface="Arial"/>
                <a:cs typeface="Arial"/>
              </a:rPr>
              <a:t>выдается </a:t>
            </a:r>
            <a:r>
              <a:rPr dirty="0" sz="2000" spc="-5">
                <a:latin typeface="Arial"/>
                <a:cs typeface="Arial"/>
              </a:rPr>
              <a:t>на </a:t>
            </a:r>
            <a:r>
              <a:rPr dirty="0" sz="2000" spc="-15">
                <a:latin typeface="Arial"/>
                <a:cs typeface="Arial"/>
              </a:rPr>
              <a:t>определенный </a:t>
            </a:r>
            <a:r>
              <a:rPr dirty="0" sz="2000">
                <a:latin typeface="Arial"/>
                <a:cs typeface="Arial"/>
              </a:rPr>
              <a:t>срок  (календарный </a:t>
            </a:r>
            <a:r>
              <a:rPr dirty="0" sz="2000" spc="-25">
                <a:latin typeface="Arial"/>
                <a:cs typeface="Arial"/>
              </a:rPr>
              <a:t>год) </a:t>
            </a:r>
            <a:r>
              <a:rPr dirty="0" sz="2000">
                <a:latin typeface="Arial"/>
                <a:cs typeface="Arial"/>
              </a:rPr>
              <a:t>и </a:t>
            </a:r>
            <a:r>
              <a:rPr dirty="0" sz="2000" spc="-5">
                <a:latin typeface="Arial"/>
                <a:cs typeface="Arial"/>
              </a:rPr>
              <a:t>ее можно </a:t>
            </a:r>
            <a:r>
              <a:rPr dirty="0" sz="2000" spc="-15">
                <a:latin typeface="Arial"/>
                <a:cs typeface="Arial"/>
              </a:rPr>
              <a:t>читать </a:t>
            </a:r>
            <a:r>
              <a:rPr dirty="0" sz="2000" spc="-5">
                <a:latin typeface="Arial"/>
                <a:cs typeface="Arial"/>
              </a:rPr>
              <a:t>даже </a:t>
            </a:r>
            <a:r>
              <a:rPr dirty="0" sz="2000" spc="-25">
                <a:latin typeface="Arial"/>
                <a:cs typeface="Arial"/>
              </a:rPr>
              <a:t>без </a:t>
            </a:r>
            <a:r>
              <a:rPr dirty="0" sz="2000" spc="-10">
                <a:latin typeface="Arial"/>
                <a:cs typeface="Arial"/>
              </a:rPr>
              <a:t>подключения  </a:t>
            </a:r>
            <a:r>
              <a:rPr dirty="0" sz="2000">
                <a:latin typeface="Arial"/>
                <a:cs typeface="Arial"/>
              </a:rPr>
              <a:t>к </a:t>
            </a:r>
            <a:r>
              <a:rPr dirty="0" sz="2000" spc="-20">
                <a:latin typeface="Arial"/>
                <a:cs typeface="Arial"/>
              </a:rPr>
              <a:t>сети</a:t>
            </a:r>
            <a:r>
              <a:rPr dirty="0" sz="2000" spc="-35">
                <a:latin typeface="Arial"/>
                <a:cs typeface="Arial"/>
              </a:rPr>
              <a:t> </a:t>
            </a:r>
            <a:r>
              <a:rPr dirty="0" sz="2000" spc="-15">
                <a:latin typeface="Arial"/>
                <a:cs typeface="Arial"/>
              </a:rPr>
              <a:t>Интернет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725423" y="2100072"/>
            <a:ext cx="106680" cy="108585"/>
          </a:xfrm>
          <a:custGeom>
            <a:avLst/>
            <a:gdLst/>
            <a:ahLst/>
            <a:cxnLst/>
            <a:rect l="l" t="t" r="r" b="b"/>
            <a:pathLst>
              <a:path w="106680" h="108585">
                <a:moveTo>
                  <a:pt x="0" y="108203"/>
                </a:moveTo>
                <a:lnTo>
                  <a:pt x="106679" y="108203"/>
                </a:lnTo>
                <a:lnTo>
                  <a:pt x="106679" y="0"/>
                </a:lnTo>
                <a:lnTo>
                  <a:pt x="0" y="0"/>
                </a:lnTo>
                <a:lnTo>
                  <a:pt x="0" y="108203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25423" y="3546347"/>
            <a:ext cx="106680" cy="106680"/>
          </a:xfrm>
          <a:custGeom>
            <a:avLst/>
            <a:gdLst/>
            <a:ahLst/>
            <a:cxnLst/>
            <a:rect l="l" t="t" r="r" b="b"/>
            <a:pathLst>
              <a:path w="106680" h="106679">
                <a:moveTo>
                  <a:pt x="0" y="106679"/>
                </a:moveTo>
                <a:lnTo>
                  <a:pt x="106679" y="106679"/>
                </a:lnTo>
                <a:lnTo>
                  <a:pt x="106679" y="0"/>
                </a:lnTo>
                <a:lnTo>
                  <a:pt x="0" y="0"/>
                </a:lnTo>
                <a:lnTo>
                  <a:pt x="0" y="106679"/>
                </a:lnTo>
                <a:close/>
              </a:path>
            </a:pathLst>
          </a:custGeom>
          <a:solidFill>
            <a:srgbClr val="C4C4C5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0" y="6178295"/>
            <a:ext cx="9144000" cy="680085"/>
          </a:xfrm>
          <a:custGeom>
            <a:avLst/>
            <a:gdLst/>
            <a:ahLst/>
            <a:cxnLst/>
            <a:rect l="l" t="t" r="r" b="b"/>
            <a:pathLst>
              <a:path w="9144000" h="680084">
                <a:moveTo>
                  <a:pt x="9144000" y="679701"/>
                </a:moveTo>
                <a:lnTo>
                  <a:pt x="9144000" y="0"/>
                </a:lnTo>
                <a:lnTo>
                  <a:pt x="0" y="0"/>
                </a:lnTo>
                <a:lnTo>
                  <a:pt x="0" y="679701"/>
                </a:lnTo>
                <a:lnTo>
                  <a:pt x="9144000" y="679701"/>
                </a:lnTo>
                <a:close/>
              </a:path>
            </a:pathLst>
          </a:custGeom>
          <a:solidFill>
            <a:srgbClr val="EEEDE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56615" y="6355079"/>
            <a:ext cx="1251204" cy="2773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 txBox="1"/>
          <p:nvPr/>
        </p:nvSpPr>
        <p:spPr>
          <a:xfrm>
            <a:off x="1774317" y="6243929"/>
            <a:ext cx="6264275" cy="544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700" spc="-10">
                <a:latin typeface="Arial"/>
                <a:cs typeface="Arial"/>
              </a:rPr>
              <a:t>Предоставление </a:t>
            </a:r>
            <a:r>
              <a:rPr dirty="0" sz="1700" spc="-5">
                <a:latin typeface="Arial"/>
                <a:cs typeface="Arial"/>
              </a:rPr>
              <a:t>школьникам </a:t>
            </a:r>
            <a:r>
              <a:rPr dirty="0" sz="1700" spc="-15">
                <a:latin typeface="Arial"/>
                <a:cs typeface="Arial"/>
              </a:rPr>
              <a:t>удаленного</a:t>
            </a:r>
            <a:r>
              <a:rPr dirty="0" sz="1700" spc="35">
                <a:latin typeface="Arial"/>
                <a:cs typeface="Arial"/>
              </a:rPr>
              <a:t> </a:t>
            </a:r>
            <a:r>
              <a:rPr dirty="0" sz="1700" spc="-5">
                <a:latin typeface="Arial"/>
                <a:cs typeface="Arial"/>
              </a:rPr>
              <a:t>доступа</a:t>
            </a:r>
            <a:endParaRPr sz="17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700">
                <a:latin typeface="Arial"/>
                <a:cs typeface="Arial"/>
              </a:rPr>
              <a:t>к </a:t>
            </a:r>
            <a:r>
              <a:rPr dirty="0" sz="1700" spc="-5">
                <a:latin typeface="Arial"/>
                <a:cs typeface="Arial"/>
              </a:rPr>
              <a:t>фондам школьных </a:t>
            </a:r>
            <a:r>
              <a:rPr dirty="0" sz="1700" spc="-20">
                <a:latin typeface="Arial"/>
                <a:cs typeface="Arial"/>
              </a:rPr>
              <a:t>библиотек </a:t>
            </a:r>
            <a:r>
              <a:rPr dirty="0" sz="1700">
                <a:latin typeface="Arial"/>
                <a:cs typeface="Arial"/>
              </a:rPr>
              <a:t>с </a:t>
            </a:r>
            <a:r>
              <a:rPr dirty="0" sz="1700" spc="-5">
                <a:latin typeface="Arial"/>
                <a:cs typeface="Arial"/>
              </a:rPr>
              <a:t>мобильного </a:t>
            </a:r>
            <a:r>
              <a:rPr dirty="0" sz="1700" spc="-10">
                <a:latin typeface="Arial"/>
                <a:cs typeface="Arial"/>
              </a:rPr>
              <a:t>устройства </a:t>
            </a:r>
            <a:r>
              <a:rPr dirty="0" sz="1700">
                <a:latin typeface="Arial"/>
                <a:cs typeface="Arial"/>
              </a:rPr>
              <a:t>и</a:t>
            </a:r>
            <a:r>
              <a:rPr dirty="0" sz="1700" spc="70">
                <a:latin typeface="Arial"/>
                <a:cs typeface="Arial"/>
              </a:rPr>
              <a:t> </a:t>
            </a:r>
            <a:r>
              <a:rPr dirty="0" sz="1700">
                <a:latin typeface="Arial"/>
                <a:cs typeface="Arial"/>
              </a:rPr>
              <a:t>ПК</a:t>
            </a:r>
            <a:endParaRPr sz="17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dc:title>Презентация PowerPoint</dc:title>
  <dcterms:created xsi:type="dcterms:W3CDTF">2018-12-17T07:07:48Z</dcterms:created>
  <dcterms:modified xsi:type="dcterms:W3CDTF">2018-12-17T07:07:48Z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2017-08-31T00:00:00Z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2018-12-17T00:00:00Z</vt:filetime>
  </property>
</Properties>
</file>